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71" r:id="rId5"/>
    <p:sldId id="285" r:id="rId6"/>
    <p:sldId id="265" r:id="rId7"/>
    <p:sldId id="281" r:id="rId8"/>
    <p:sldId id="268" r:id="rId9"/>
    <p:sldId id="279" r:id="rId10"/>
    <p:sldId id="277" r:id="rId11"/>
    <p:sldId id="287" r:id="rId12"/>
    <p:sldId id="286" r:id="rId13"/>
    <p:sldId id="280" r:id="rId14"/>
    <p:sldId id="290" r:id="rId15"/>
    <p:sldId id="289" r:id="rId16"/>
    <p:sldId id="284" r:id="rId17"/>
    <p:sldId id="288" r:id="rId1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251" autoAdjust="0"/>
  </p:normalViewPr>
  <p:slideViewPr>
    <p:cSldViewPr snapToGrid="0" snapToObjects="1">
      <p:cViewPr varScale="1">
        <p:scale>
          <a:sx n="69" d="100"/>
          <a:sy n="69" d="100"/>
        </p:scale>
        <p:origin x="16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2014-2015 OCPS</a:t>
            </a:r>
            <a:r>
              <a:rPr lang="en-US" baseline="0" dirty="0" smtClean="0"/>
              <a:t> Homeless Nighttime Residences</a:t>
            </a:r>
            <a:endParaRPr lang="en-US" dirty="0"/>
          </a:p>
        </c:rich>
      </c:tx>
      <c:layout>
        <c:manualLayout>
          <c:xMode val="edge"/>
          <c:yMode val="edge"/>
          <c:x val="0.1729887072350784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155448919225484E-2"/>
          <c:y val="0.1150461801897029"/>
          <c:w val="0.47393568223580856"/>
          <c:h val="0.884953819810297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2014-2015 Orange County Public Schools Homeless Student Population 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Shared Housing - 4741</c:v>
                </c:pt>
                <c:pt idx="1">
                  <c:v>Shelter - 414</c:v>
                </c:pt>
                <c:pt idx="2">
                  <c:v>Car/Park - 64</c:v>
                </c:pt>
                <c:pt idx="3">
                  <c:v>Motel - 1542</c:v>
                </c:pt>
                <c:pt idx="4">
                  <c:v>Awaiting Foster Care - 39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4741</c:v>
                </c:pt>
                <c:pt idx="1">
                  <c:v>414</c:v>
                </c:pt>
                <c:pt idx="2">
                  <c:v>64</c:v>
                </c:pt>
                <c:pt idx="3" formatCode="#,##0">
                  <c:v>1542</c:v>
                </c:pt>
                <c:pt idx="4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282394601241328"/>
          <c:y val="0.14893349626283267"/>
          <c:w val="0.34564785837212508"/>
          <c:h val="0.69764683572285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0.42734</cdr:y>
    </cdr:from>
    <cdr:to>
      <cdr:x>0.12941</cdr:x>
      <cdr:y>0.53786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-473996" y="1904175"/>
          <a:ext cx="1076728" cy="4924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/>
            <a:t>Car/Park</a:t>
          </a:r>
        </a:p>
        <a:p xmlns:a="http://schemas.openxmlformats.org/drawingml/2006/main">
          <a:pPr algn="ctr"/>
          <a:r>
            <a:rPr lang="en-US" sz="1200" b="1" dirty="0" smtClean="0"/>
            <a:t>1% </a:t>
          </a:r>
          <a:r>
            <a:rPr lang="en-US" sz="1400" b="1" dirty="0" smtClean="0"/>
            <a:t> 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0.07905</cdr:x>
      <cdr:y>0.5156</cdr:y>
    </cdr:from>
    <cdr:to>
      <cdr:x>0.09994</cdr:x>
      <cdr:y>0.52874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657681" y="2297460"/>
          <a:ext cx="173811" cy="5855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9C626-08A2-460A-A41D-3E85482874E6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D504D-4568-45E3-8F39-B4DEF8FD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35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35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3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25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5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35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35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98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D504D-4568-45E3-8F39-B4DEF8FD26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FA50B-BBD7-0340-97E8-CA84894235C8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F1452-7F1E-1143-A9CD-2D13B3720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9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4140-4A63-4440-9D53-7DE2CD145DE7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460F4-60CC-5042-A23D-3C7650910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8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11D8D-AA5E-E145-A08F-965C9D6FA260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CEC62-38BB-A640-9A41-21BB88238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DAF69-5626-1B4C-823E-FDAF35887B0D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143B8-B4AC-624C-90E4-933B64E3B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1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71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34711-CC3A-414C-9113-ADBFBC30C03D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79628-9DDB-FB44-B07D-B351E5D0D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8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81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2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2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0204"/>
            <a:ext cx="3008313" cy="6248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0205"/>
            <a:ext cx="5111750" cy="53159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099"/>
            <a:ext cx="3008313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94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244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6587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85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E98C31-679A-864E-B215-225FCDDBC10A}" type="datetimeFigureOut">
              <a:rPr lang="en-US"/>
              <a:pPr>
                <a:defRPr/>
              </a:pPr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4A7C6A-464A-FE45-AAE2-1F41EC351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5" descr="OCPS_Slide_B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134938" y="68263"/>
            <a:ext cx="50752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Orange County Public Schools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" descr="OCPS_Slide_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252248" y="3309161"/>
            <a:ext cx="634578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Poverty and the Effects on Education</a:t>
            </a:r>
          </a:p>
          <a:p>
            <a:pPr algn="r"/>
            <a:endParaRPr lang="en-US" sz="2400" dirty="0" smtClean="0">
              <a:solidFill>
                <a:schemeClr val="bg1"/>
              </a:solidFill>
            </a:endParaRPr>
          </a:p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January 13, 2016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84711" y="5321051"/>
            <a:ext cx="457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000" dirty="0"/>
          </a:p>
          <a:p>
            <a:pPr algn="r"/>
            <a:r>
              <a:rPr lang="en-US" dirty="0" smtClean="0"/>
              <a:t>Christina M. Savino</a:t>
            </a:r>
            <a:endParaRPr lang="en-US" dirty="0"/>
          </a:p>
          <a:p>
            <a:pPr algn="r"/>
            <a:r>
              <a:rPr lang="en-US" dirty="0"/>
              <a:t>Program Specialist, Homeless Education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70" y="3174716"/>
            <a:ext cx="2178121" cy="166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66066" y="791973"/>
            <a:ext cx="8677934" cy="54211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endParaRPr lang="en-US" sz="2400" b="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Be aware of resources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School resources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Community resources or path to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Games, movement, deep breathing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Never withhold recess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Physical activity to build health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sz="2600" dirty="0">
              <a:latin typeface="Calibri" pitchFamily="34" charset="0"/>
              <a:cs typeface="Calibri" pitchFamily="34" charset="0"/>
            </a:endParaRPr>
          </a:p>
          <a:p>
            <a:pPr marL="914400" lvl="2" indent="0">
              <a:buNone/>
            </a:pPr>
            <a:endParaRPr lang="en-US" sz="28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128" y="976332"/>
            <a:ext cx="4561726" cy="53396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559634" y="976332"/>
            <a:ext cx="6226290" cy="86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*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What can you do?</a:t>
            </a:r>
          </a:p>
        </p:txBody>
      </p:sp>
      <p:pic>
        <p:nvPicPr>
          <p:cNvPr id="8" name="Picture 5" descr="C:\Documents and Settings\Dcash\Local Settings\Temporary Internet Files\Content.IE5\3GYE7S60\MPj0439475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496" y="1110594"/>
            <a:ext cx="3215811" cy="200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4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66066" y="791973"/>
            <a:ext cx="8677934" cy="54211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endParaRPr lang="en-US" sz="1200" b="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Vocabulary building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Introduce new words through engaging activities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“Word of the Day”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Set high goals, affirm,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guide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Connect learning to real world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Encourage and reinforce effort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sz="2600" dirty="0">
              <a:latin typeface="Calibri" pitchFamily="34" charset="0"/>
              <a:cs typeface="Calibri" pitchFamily="34" charset="0"/>
            </a:endParaRPr>
          </a:p>
          <a:p>
            <a:pPr marL="914400" lvl="2" indent="0">
              <a:buNone/>
            </a:pPr>
            <a:endParaRPr lang="en-US" sz="28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128" y="976332"/>
            <a:ext cx="4561726" cy="53396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559634" y="976332"/>
            <a:ext cx="6226290" cy="86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What can you do?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0" y="3244147"/>
            <a:ext cx="3639479" cy="2426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5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66066" y="976332"/>
            <a:ext cx="8677934" cy="54211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400" b="0" dirty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Focus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on core academic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skills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Start with basics (organize, study,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take notes, remember key ideas)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Start small, then build higher-level skills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Build relationships, encourage responsibility and leadership, teach coping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skills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“If this, then that”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Reduce stress with more fun!</a:t>
            </a:r>
          </a:p>
          <a:p>
            <a:pPr marL="457200" lvl="1" indent="0" algn="r">
              <a:spcBef>
                <a:spcPts val="1200"/>
              </a:spcBef>
              <a:buNone/>
            </a:pPr>
            <a:r>
              <a:rPr lang="en-US" sz="1100" dirty="0">
                <a:latin typeface="Calibri" pitchFamily="34" charset="0"/>
                <a:cs typeface="Calibri" pitchFamily="34" charset="0"/>
              </a:rPr>
              <a:t>* May 2013, Volume 70, Number 8, Faces of Poverty Pages 24-30</a:t>
            </a:r>
          </a:p>
          <a:p>
            <a:pPr marL="457200" lvl="1" indent="0" algn="r">
              <a:spcBef>
                <a:spcPts val="1200"/>
              </a:spcBef>
              <a:buNone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1200"/>
              </a:spcBef>
            </a:pP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sz="2600" dirty="0">
              <a:latin typeface="Calibri" pitchFamily="34" charset="0"/>
              <a:cs typeface="Calibri" pitchFamily="34" charset="0"/>
            </a:endParaRPr>
          </a:p>
          <a:p>
            <a:pPr marL="914400" lvl="2" indent="0">
              <a:buNone/>
            </a:pPr>
            <a:endParaRPr lang="en-US" sz="28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128" y="976332"/>
            <a:ext cx="4561726" cy="53396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559634" y="976332"/>
            <a:ext cx="6226290" cy="86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What can you do?</a:t>
            </a:r>
          </a:p>
        </p:txBody>
      </p:sp>
      <p:pic>
        <p:nvPicPr>
          <p:cNvPr id="8" name="Picture 7" descr="http://www.sswaa.org/resource/resmgr/Gr_SSW/bb_middle-School_stud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66" y="1113070"/>
            <a:ext cx="3358292" cy="226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5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0554" y="891771"/>
            <a:ext cx="3892846" cy="6833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0554" y="891771"/>
            <a:ext cx="8007646" cy="5335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   Remember . . .</a:t>
            </a:r>
          </a:p>
          <a:p>
            <a:pPr marL="0" indent="0">
              <a:buNone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+mj-lt"/>
                <a:cs typeface="Calibri" pitchFamily="34" charset="0"/>
              </a:rPr>
              <a:t>“Remember, student in poverty are not broken or damaged. In fact, human brains adapt to experiences by making changes – and your students can change.” </a:t>
            </a:r>
          </a:p>
          <a:p>
            <a:pPr marL="0" indent="0" algn="r">
              <a:lnSpc>
                <a:spcPct val="16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dirty="0" smtClean="0">
                <a:latin typeface="+mj-lt"/>
                <a:cs typeface="Calibri" pitchFamily="34" charset="0"/>
              </a:rPr>
              <a:t>~ Eric Jenson, Author 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0554" y="891771"/>
            <a:ext cx="3892846" cy="6833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0554" y="1049427"/>
            <a:ext cx="8007646" cy="51779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>
                <a:latin typeface="Calibri" pitchFamily="34" charset="0"/>
                <a:cs typeface="Calibri" pitchFamily="34" charset="0"/>
              </a:rPr>
              <a:t>What we’re all about . . . </a:t>
            </a:r>
          </a:p>
          <a:p>
            <a:pPr marL="0" indent="0">
              <a:lnSpc>
                <a:spcPct val="16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US" sz="2600" dirty="0" smtClean="0">
              <a:latin typeface="+mj-lt"/>
              <a:cs typeface="Calibri" pitchFamily="34" charset="0"/>
            </a:endParaRPr>
          </a:p>
          <a:p>
            <a:pPr marL="0" indent="0">
              <a:lnSpc>
                <a:spcPct val="16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900" dirty="0" smtClean="0">
                <a:latin typeface="+mj-lt"/>
                <a:cs typeface="Calibri" pitchFamily="34" charset="0"/>
              </a:rPr>
              <a:t>“…</a:t>
            </a:r>
            <a:r>
              <a:rPr lang="en-US" sz="2900" dirty="0">
                <a:latin typeface="+mj-lt"/>
                <a:cs typeface="Calibri" pitchFamily="34" charset="0"/>
              </a:rPr>
              <a:t>Through it all, school is probably the only thing that has kept me going. I know that every day that I walk in those doors, I can stop thinking about my problems for the next six hours and concentrate on what is most important to me. Without the support of my school system, I would not be as well off as I am today. School keeps me motivated to move on, and encourages me to find a better life for myself.” </a:t>
            </a:r>
          </a:p>
          <a:p>
            <a:pPr marL="0" indent="0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				</a:t>
            </a:r>
          </a:p>
          <a:p>
            <a:pPr marL="0" indent="0" algn="r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				</a:t>
            </a:r>
            <a:r>
              <a:rPr lang="en-US" sz="2900" dirty="0">
                <a:latin typeface="Calibri" pitchFamily="34" charset="0"/>
                <a:cs typeface="Calibri" pitchFamily="34" charset="0"/>
              </a:rPr>
              <a:t>Carrie Arnold, </a:t>
            </a:r>
            <a:r>
              <a:rPr lang="en-US" sz="2900" dirty="0" err="1">
                <a:latin typeface="Calibri" pitchFamily="34" charset="0"/>
                <a:cs typeface="Calibri" pitchFamily="34" charset="0"/>
              </a:rPr>
              <a:t>LeTendre</a:t>
            </a:r>
            <a:r>
              <a:rPr lang="en-US" sz="2900" dirty="0">
                <a:latin typeface="Calibri" pitchFamily="34" charset="0"/>
                <a:cs typeface="Calibri" pitchFamily="34" charset="0"/>
              </a:rPr>
              <a:t> Scholar</a:t>
            </a:r>
          </a:p>
          <a:p>
            <a:pPr marL="0" indent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75263" y="1376570"/>
            <a:ext cx="2241276" cy="50075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39577" y="2025472"/>
            <a:ext cx="8007646" cy="5177952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US" sz="2600" dirty="0" smtClean="0">
              <a:latin typeface="+mj-lt"/>
              <a:cs typeface="Calibri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746" y="1386677"/>
            <a:ext cx="1972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Our Vision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296617" y="3561275"/>
            <a:ext cx="2506895" cy="4846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746" y="3541990"/>
            <a:ext cx="3945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Our Mission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2907" y="2181846"/>
            <a:ext cx="759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be the top producer of successful students in the nation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8146" y="4393898"/>
            <a:ext cx="8743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 lead our students to success with the support and involvement</a:t>
            </a:r>
          </a:p>
          <a:p>
            <a:pPr algn="ctr"/>
            <a:r>
              <a:rPr lang="en-US" sz="2400" dirty="0" smtClean="0"/>
              <a:t> of families and the community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40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654186" y="1852378"/>
            <a:ext cx="7835630" cy="4513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Protects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 educational </a:t>
            </a:r>
          </a:p>
          <a:p>
            <a:pPr marL="0" indent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rights of children </a:t>
            </a:r>
          </a:p>
          <a:p>
            <a:pPr marL="0" indent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and youth experiencing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homelessness</a:t>
            </a:r>
          </a:p>
          <a:p>
            <a:pPr marL="0" indent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Federal law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First enacted in 1987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Reauthorized in 2001 as part of the No Child Left Behind (NCLB) Act.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64" y="740588"/>
            <a:ext cx="3571258" cy="34686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5070" y="910208"/>
            <a:ext cx="4036980" cy="68093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559634" y="976332"/>
            <a:ext cx="6226290" cy="86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The McKinney-Vento Act</a:t>
            </a:r>
          </a:p>
        </p:txBody>
      </p:sp>
    </p:spTree>
    <p:extLst>
      <p:ext uri="{BB962C8B-B14F-4D97-AF65-F5344CB8AC3E}">
        <p14:creationId xmlns:p14="http://schemas.microsoft.com/office/powerpoint/2010/main" val="27199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2403" y="2569739"/>
            <a:ext cx="2765871" cy="43075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592403" y="2578311"/>
            <a:ext cx="8163476" cy="37908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Housing Categories</a:t>
            </a:r>
          </a:p>
          <a:p>
            <a:pPr marL="0" indent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Emergency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shelters/transitional housing</a:t>
            </a:r>
          </a:p>
          <a:p>
            <a:pPr>
              <a:spcBef>
                <a:spcPts val="0"/>
              </a:spcBef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Sharing housing due to loss of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housing/economic hardship</a:t>
            </a:r>
          </a:p>
          <a:p>
            <a:pPr>
              <a:spcBef>
                <a:spcPts val="0"/>
              </a:spcBef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Cars, parks, public spaces, bus or train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stations</a:t>
            </a:r>
          </a:p>
          <a:p>
            <a:pPr>
              <a:spcBef>
                <a:spcPts val="0"/>
              </a:spcBef>
            </a:pPr>
            <a:endParaRPr lang="en-US" sz="26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Motel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, hotels, trailer parks, or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campgrounds</a:t>
            </a:r>
          </a:p>
          <a:p>
            <a:pPr>
              <a:spcBef>
                <a:spcPts val="0"/>
              </a:spcBef>
            </a:pPr>
            <a:endParaRPr lang="en-US" sz="26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Awaiting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foster care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placement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005" y="1649847"/>
            <a:ext cx="913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All students who lack a fixed, regular and adequate nighttime residence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06" y="2111512"/>
            <a:ext cx="2223606" cy="17270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6484" y="976332"/>
            <a:ext cx="4708026" cy="51342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559634" y="976332"/>
            <a:ext cx="6226290" cy="86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800" b="1" dirty="0" smtClean="0">
                <a:solidFill>
                  <a:prstClr val="black"/>
                </a:solidFill>
                <a:cs typeface="Calibri" pitchFamily="34" charset="0"/>
              </a:rPr>
              <a:t>Who is covered under the Act?</a:t>
            </a:r>
          </a:p>
        </p:txBody>
      </p:sp>
    </p:spTree>
    <p:extLst>
      <p:ext uri="{BB962C8B-B14F-4D97-AF65-F5344CB8AC3E}">
        <p14:creationId xmlns:p14="http://schemas.microsoft.com/office/powerpoint/2010/main" val="10038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60785" y="1010894"/>
            <a:ext cx="6068291" cy="51484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204281" y="914400"/>
            <a:ext cx="8735438" cy="53502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084601"/>
              </p:ext>
            </p:extLst>
          </p:nvPr>
        </p:nvGraphicFramePr>
        <p:xfrm>
          <a:off x="473996" y="1128745"/>
          <a:ext cx="8320283" cy="445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19200" y="3911554"/>
            <a:ext cx="788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latin typeface="Calibri"/>
                <a:ea typeface="+mn-ea"/>
                <a:cs typeface="+mn-cs"/>
              </a:rPr>
              <a:t>Shared Housing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latin typeface="Calibri"/>
                <a:ea typeface="+mn-ea"/>
                <a:cs typeface="+mn-cs"/>
              </a:rPr>
              <a:t>70%</a:t>
            </a:r>
            <a:endParaRPr lang="en-US" sz="1400" b="1" dirty="0"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0785" y="2211880"/>
            <a:ext cx="788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b="1" dirty="0" smtClean="0"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latin typeface="Calibri"/>
                <a:ea typeface="+mn-ea"/>
                <a:cs typeface="+mn-cs"/>
              </a:rPr>
              <a:t>Hotel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latin typeface="Calibri"/>
                <a:ea typeface="+mn-ea"/>
                <a:cs typeface="+mn-cs"/>
              </a:rPr>
              <a:t>23%</a:t>
            </a:r>
            <a:endParaRPr lang="en-US" sz="1400" b="1" dirty="0"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1954" y="3649944"/>
            <a:ext cx="78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latin typeface="Calibri"/>
                <a:ea typeface="+mn-ea"/>
                <a:cs typeface="+mn-cs"/>
              </a:rPr>
              <a:t>Shelter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Calibri"/>
                <a:ea typeface="+mn-ea"/>
                <a:cs typeface="+mn-cs"/>
              </a:rPr>
              <a:t>6</a:t>
            </a:r>
            <a:r>
              <a:rPr lang="en-US" sz="1400" b="1" dirty="0" smtClean="0">
                <a:latin typeface="Calibri"/>
                <a:ea typeface="+mn-ea"/>
                <a:cs typeface="+mn-cs"/>
              </a:rPr>
              <a:t>%</a:t>
            </a:r>
            <a:endParaRPr lang="en-US" sz="1400" b="1" dirty="0">
              <a:latin typeface="Calibri"/>
              <a:ea typeface="+mn-ea"/>
              <a:cs typeface="+mn-cs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3073965" y="1644923"/>
            <a:ext cx="78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 smtClean="0"/>
              <a:t>Awaiting Foster Care</a:t>
            </a:r>
          </a:p>
          <a:p>
            <a:pPr algn="ctr"/>
            <a:r>
              <a:rPr lang="en-US" sz="1200" b="1" dirty="0" smtClean="0"/>
              <a:t>       &lt; 1%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1435" y="5956836"/>
            <a:ext cx="805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* </a:t>
            </a:r>
            <a:r>
              <a:rPr lang="en-US" sz="1400" dirty="0"/>
              <a:t>2</a:t>
            </a:r>
            <a:r>
              <a:rPr lang="en-US" sz="1400" dirty="0" smtClean="0"/>
              <a:t>90 of these students were unaccompanied without a parent or legal guardian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834020" y="5399994"/>
            <a:ext cx="136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Total: 6,800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198980" y="2310966"/>
            <a:ext cx="1796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8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204281" y="914400"/>
            <a:ext cx="8735438" cy="53502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" y="914401"/>
            <a:ext cx="8332342" cy="53502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9386" y="1029814"/>
            <a:ext cx="2765871" cy="43075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901" y="983579"/>
            <a:ext cx="253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District Profile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8915" y="1506799"/>
            <a:ext cx="75206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2882" y="1677420"/>
            <a:ext cx="774671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Orange County Public school system is the 10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largest in the nation and is the fourth largest in Florida.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840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833" y="931370"/>
            <a:ext cx="4687002" cy="51484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244833" y="921932"/>
            <a:ext cx="8761381" cy="5663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* 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Impact of Poverty on Youth</a:t>
            </a:r>
            <a:endParaRPr lang="en-US" sz="30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0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Health and Nutrition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Lack of preventative care and food instability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Food with lower nutritional value</a:t>
            </a:r>
          </a:p>
          <a:p>
            <a:pPr marL="0" indent="0">
              <a:buNone/>
            </a:pP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Vocabulary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Smaller vocabulary which impacts learning, memory and cognition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Risk of academic failure</a:t>
            </a:r>
          </a:p>
          <a:p>
            <a:pPr marL="0" indent="0">
              <a:buNone/>
            </a:pP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Hope and Growth Mind-Set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Lowered expectations about future outcomes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Negative mindset which may impact effort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19" descr="C:\Documents and Settings\Dcash\Local Settings\Temporary Internet Files\Content.IE5\3GYE7S60\MPj0439577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563" y="1036572"/>
            <a:ext cx="2761214" cy="17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2539" y="941991"/>
            <a:ext cx="3814305" cy="51484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225469" y="941991"/>
            <a:ext cx="8472461" cy="5663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* 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Impact 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on 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Youth cont.</a:t>
            </a:r>
            <a:endParaRPr lang="en-US" sz="30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600" b="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Cognition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Short attention spans and high level of distraction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Potential behavior issues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1000" b="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Distress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Chronic stress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ncreased assertiveness or disconnect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b="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buNone/>
            </a:pPr>
            <a:endParaRPr lang="en-US" sz="1100" dirty="0" smtClean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buNone/>
            </a:pPr>
            <a:endParaRPr lang="en-US" sz="1100" dirty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buNone/>
            </a:pPr>
            <a:endParaRPr lang="en-US" sz="1100" dirty="0" smtClean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buNone/>
            </a:pPr>
            <a:r>
              <a:rPr lang="en-US" sz="1100" dirty="0" smtClean="0">
                <a:latin typeface="Calibri" pitchFamily="34" charset="0"/>
                <a:cs typeface="Calibri" pitchFamily="34" charset="0"/>
              </a:rPr>
              <a:t>* May </a:t>
            </a:r>
            <a:r>
              <a:rPr lang="en-US" sz="1100" dirty="0">
                <a:latin typeface="Calibri" pitchFamily="34" charset="0"/>
                <a:cs typeface="Calibri" pitchFamily="34" charset="0"/>
              </a:rPr>
              <a:t>2013, Volume 70, Number 8, Faces of Poverty Pages 24-30</a:t>
            </a:r>
          </a:p>
          <a:p>
            <a:pPr marL="457200" lvl="1" indent="0">
              <a:buNone/>
            </a:pP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F:\Photos\Stock Photos\bigstock-Tutoring-Student-31496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77" y="3174520"/>
            <a:ext cx="3884276" cy="2572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21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5172" y="1211298"/>
            <a:ext cx="3687829" cy="51484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95967" y="1191276"/>
            <a:ext cx="7848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Impact 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on Education</a:t>
            </a:r>
          </a:p>
          <a:p>
            <a:pPr marL="0" indent="0"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600" b="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Increased absenteeism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Lower achievement scores on standardized tests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Increased grade retention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4-6 months estimated academic recovery time after changing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schools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Mobility during high school greatly diminishes the likelihood of graduation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7" descr="C:\Documents and Settings\Dcash\Local Settings\Temporary Internet Files\Content.IE5\TC7VOYM9\MPj0439455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340" y="1053489"/>
            <a:ext cx="1814768" cy="25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8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PS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35D01C65082B4FAD0EB0F3AEFEF19F" ma:contentTypeVersion="1" ma:contentTypeDescription="Create a new document." ma:contentTypeScope="" ma:versionID="9707a1045b55061be919ed6ea2a47b5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ee724f78bef05bf5ae92e211722388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8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E50713-49CF-4C9D-B8B3-92950AAF79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99C2D9-866C-4475-8258-F8F72E5E3E53}">
  <ds:schemaRefs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041F6FF-1345-4BE9-862B-3761F54206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OCPSPowerPoint_template.potx</Template>
  <TotalTime>1285</TotalTime>
  <Words>623</Words>
  <Application>Microsoft Office PowerPoint</Application>
  <PresentationFormat>On-screen Show (4:3)</PresentationFormat>
  <Paragraphs>156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ヒラギノ角ゴ Pro W3</vt:lpstr>
      <vt:lpstr>OCPSPowerPoint_template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Orange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Hernandez</dc:creator>
  <cp:lastModifiedBy>Evans High School, Student</cp:lastModifiedBy>
  <cp:revision>160</cp:revision>
  <cp:lastPrinted>2012-09-24T20:32:51Z</cp:lastPrinted>
  <dcterms:created xsi:type="dcterms:W3CDTF">2011-07-14T11:08:22Z</dcterms:created>
  <dcterms:modified xsi:type="dcterms:W3CDTF">2016-01-14T16:08:06Z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0x0101000F35D01C65082B4FAD0EB0F3AEFEF19F</vt:lpwstr>
  </property>
</Properties>
</file>