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9"/>
  </p:notesMasterIdLst>
  <p:sldIdLst>
    <p:sldId id="271" r:id="rId5"/>
    <p:sldId id="285" r:id="rId6"/>
    <p:sldId id="265" r:id="rId7"/>
    <p:sldId id="281" r:id="rId8"/>
    <p:sldId id="268" r:id="rId9"/>
    <p:sldId id="279" r:id="rId10"/>
    <p:sldId id="277" r:id="rId11"/>
    <p:sldId id="287" r:id="rId12"/>
    <p:sldId id="286" r:id="rId13"/>
    <p:sldId id="280" r:id="rId14"/>
    <p:sldId id="290" r:id="rId15"/>
    <p:sldId id="289" r:id="rId16"/>
    <p:sldId id="284" r:id="rId17"/>
    <p:sldId id="288" r:id="rId18"/>
  </p:sldIdLst>
  <p:sldSz cx="9144000" cy="6858000" type="screen4x3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5251" autoAdjust="0"/>
  </p:normalViewPr>
  <p:slideViewPr>
    <p:cSldViewPr snapToGrid="0" snapToObjects="1">
      <p:cViewPr varScale="1">
        <p:scale>
          <a:sx n="58" d="100"/>
          <a:sy n="58" d="100"/>
        </p:scale>
        <p:origin x="-773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2014-2015 OCPS</a:t>
            </a:r>
            <a:r>
              <a:rPr lang="en-US" baseline="0" dirty="0" smtClean="0"/>
              <a:t> Homeless Nighttime Residences</a:t>
            </a:r>
            <a:endParaRPr lang="en-US" dirty="0"/>
          </a:p>
        </c:rich>
      </c:tx>
      <c:layout>
        <c:manualLayout>
          <c:xMode val="edge"/>
          <c:yMode val="edge"/>
          <c:x val="0.17298870723507842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8.7155448919225484E-2"/>
          <c:y val="0.1150461801897029"/>
          <c:w val="0.47393568223580856"/>
          <c:h val="0.88495381981029708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2014-2015 Orange County Public Schools Homeless Student Population </c:v>
                </c:pt>
              </c:strCache>
            </c:strRef>
          </c:tx>
          <c:cat>
            <c:strRef>
              <c:f>Sheet1!$A$2:$A$6</c:f>
              <c:strCache>
                <c:ptCount val="5"/>
                <c:pt idx="0">
                  <c:v>Shared Housing - 4741</c:v>
                </c:pt>
                <c:pt idx="1">
                  <c:v>Shelter - 414</c:v>
                </c:pt>
                <c:pt idx="2">
                  <c:v>Car/Park - 64</c:v>
                </c:pt>
                <c:pt idx="3">
                  <c:v>Motel - 1542</c:v>
                </c:pt>
                <c:pt idx="4">
                  <c:v>Awaiting Foster Care - 39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4741</c:v>
                </c:pt>
                <c:pt idx="1">
                  <c:v>414</c:v>
                </c:pt>
                <c:pt idx="2">
                  <c:v>64</c:v>
                </c:pt>
                <c:pt idx="3" formatCode="#,##0">
                  <c:v>1542</c:v>
                </c:pt>
                <c:pt idx="4">
                  <c:v>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9282394601241328"/>
          <c:y val="0.14893349626283267"/>
          <c:w val="0.34564785837212508"/>
          <c:h val="0.697646835722853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0.42734</cdr:y>
    </cdr:from>
    <cdr:to>
      <cdr:x>0.12941</cdr:x>
      <cdr:y>0.53786</cdr:y>
    </cdr:to>
    <cdr:sp macro="" textlink="">
      <cdr:nvSpPr>
        <cdr:cNvPr id="2" name="TextBox 9"/>
        <cdr:cNvSpPr txBox="1"/>
      </cdr:nvSpPr>
      <cdr:spPr>
        <a:xfrm xmlns:a="http://schemas.openxmlformats.org/drawingml/2006/main">
          <a:off x="-473996" y="1904175"/>
          <a:ext cx="1076728" cy="49246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200" b="1" dirty="0" smtClean="0"/>
            <a:t>Car/Park</a:t>
          </a:r>
        </a:p>
        <a:p xmlns:a="http://schemas.openxmlformats.org/drawingml/2006/main">
          <a:pPr algn="ctr"/>
          <a:r>
            <a:rPr lang="en-US" sz="1200" b="1" dirty="0" smtClean="0"/>
            <a:t>1% </a:t>
          </a:r>
          <a:r>
            <a:rPr lang="en-US" sz="1400" b="1" dirty="0" smtClean="0"/>
            <a:t> </a:t>
          </a:r>
          <a:endParaRPr lang="en-US" sz="1400" b="1" dirty="0"/>
        </a:p>
      </cdr:txBody>
    </cdr:sp>
  </cdr:relSizeAnchor>
  <cdr:relSizeAnchor xmlns:cdr="http://schemas.openxmlformats.org/drawingml/2006/chartDrawing">
    <cdr:from>
      <cdr:x>0.07905</cdr:x>
      <cdr:y>0.5156</cdr:y>
    </cdr:from>
    <cdr:to>
      <cdr:x>0.09994</cdr:x>
      <cdr:y>0.52874</cdr:y>
    </cdr:to>
    <cdr:cxnSp macro="">
      <cdr:nvCxnSpPr>
        <cdr:cNvPr id="4" name="Straight Arrow Connector 3"/>
        <cdr:cNvCxnSpPr/>
      </cdr:nvCxnSpPr>
      <cdr:spPr>
        <a:xfrm xmlns:a="http://schemas.openxmlformats.org/drawingml/2006/main">
          <a:off x="657681" y="2297460"/>
          <a:ext cx="173811" cy="58551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1"/>
          </a:solidFill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59C626-08A2-460A-A41D-3E85482874E6}" type="datetimeFigureOut">
              <a:rPr lang="en-US" smtClean="0"/>
              <a:t>3/21/2016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CD504D-4568-45E3-8F39-B4DEF8FD2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62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CD504D-4568-45E3-8F39-B4DEF8FD26B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5358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CD504D-4568-45E3-8F39-B4DEF8FD26B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258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CD504D-4568-45E3-8F39-B4DEF8FD26B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5358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CD504D-4568-45E3-8F39-B4DEF8FD26B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5358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CD504D-4568-45E3-8F39-B4DEF8FD26B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8256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CD504D-4568-45E3-8F39-B4DEF8FD26B4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6596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CD504D-4568-45E3-8F39-B4DEF8FD26B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5358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CD504D-4568-45E3-8F39-B4DEF8FD26B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5358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CD504D-4568-45E3-8F39-B4DEF8FD26B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3986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CD504D-4568-45E3-8F39-B4DEF8FD26B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5580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CD504D-4568-45E3-8F39-B4DEF8FD26B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258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CD504D-4568-45E3-8F39-B4DEF8FD26B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25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9FA50B-BBD7-0340-97E8-CA84894235C8}" type="datetimeFigureOut">
              <a:rPr lang="en-US"/>
              <a:pPr>
                <a:defRPr/>
              </a:pPr>
              <a:t>3/21/2016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4F1452-7F1E-1143-A9CD-2D13B37206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995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9276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14140-4A63-4440-9D53-7DE2CD145DE7}" type="datetimeFigureOut">
              <a:rPr lang="en-US"/>
              <a:pPr>
                <a:defRPr/>
              </a:pPr>
              <a:t>3/21/2016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9460F4-60CC-5042-A23D-3C76509105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980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511D8D-AA5E-E145-A08F-965C9D6FA260}" type="datetimeFigureOut">
              <a:rPr lang="en-US"/>
              <a:pPr>
                <a:defRPr/>
              </a:pPr>
              <a:t>3/21/2016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4CEC62-38BB-A640-9A41-21BB88238B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534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0DAF69-5626-1B4C-823E-FDAF35887B0D}" type="datetimeFigureOut">
              <a:rPr lang="en-US"/>
              <a:pPr>
                <a:defRPr/>
              </a:pPr>
              <a:t>3/21/2016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B143B8-B4AC-624C-90E4-933B64E3B7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417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1714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534711-CC3A-414C-9113-ADBFBC30C03D}" type="datetimeFigureOut">
              <a:rPr lang="en-US"/>
              <a:pPr>
                <a:defRPr/>
              </a:pPr>
              <a:t>3/21/2016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679628-9DDB-FB44-B07D-B351E5D0D4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282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981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624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8729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10204"/>
            <a:ext cx="3008313" cy="62489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0205"/>
            <a:ext cx="5111750" cy="531595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099"/>
            <a:ext cx="3008313" cy="46910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2948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62443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46587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1850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2E98C31-679A-864E-B215-225FCDDBC10A}" type="datetimeFigureOut">
              <a:rPr lang="en-US"/>
              <a:pPr>
                <a:defRPr/>
              </a:pPr>
              <a:t>3/21/2016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E4A7C6A-464A-FE45-AAE2-1F41EC3515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5" descr="OCPS_Slide_B.jpg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 userDrawn="1"/>
        </p:nvSpPr>
        <p:spPr>
          <a:xfrm>
            <a:off x="134938" y="68263"/>
            <a:ext cx="5075237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>Orange County Public Schools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ヒラギノ角ゴ Pro W3" charset="0"/>
          <a:cs typeface="ヒラギノ角ゴ Pro W3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2" descr="OCPS_Slide_A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" name="TextBox 1"/>
          <p:cNvSpPr txBox="1">
            <a:spLocks noChangeArrowheads="1"/>
          </p:cNvSpPr>
          <p:nvPr/>
        </p:nvSpPr>
        <p:spPr bwMode="auto">
          <a:xfrm>
            <a:off x="252248" y="3309161"/>
            <a:ext cx="6345789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/>
            <a:r>
              <a:rPr lang="en-US" sz="2400" b="1" dirty="0" smtClean="0">
                <a:solidFill>
                  <a:schemeClr val="bg1"/>
                </a:solidFill>
              </a:rPr>
              <a:t>Poverty and the Effects on Education</a:t>
            </a:r>
          </a:p>
          <a:p>
            <a:pPr algn="r"/>
            <a:endParaRPr lang="en-US" sz="2400" dirty="0" smtClean="0">
              <a:solidFill>
                <a:schemeClr val="bg1"/>
              </a:solidFill>
            </a:endParaRPr>
          </a:p>
          <a:p>
            <a:pPr algn="r"/>
            <a:r>
              <a:rPr lang="en-US" sz="2000" b="1" dirty="0" smtClean="0">
                <a:solidFill>
                  <a:schemeClr val="bg1"/>
                </a:solidFill>
              </a:rPr>
              <a:t>January 13, 2016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84711" y="5321051"/>
            <a:ext cx="4572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US" sz="1000" dirty="0"/>
          </a:p>
          <a:p>
            <a:pPr algn="r"/>
            <a:r>
              <a:rPr lang="en-US" dirty="0" smtClean="0"/>
              <a:t>Christina M. Savino</a:t>
            </a:r>
            <a:endParaRPr lang="en-US" dirty="0"/>
          </a:p>
          <a:p>
            <a:pPr algn="r"/>
            <a:r>
              <a:rPr lang="en-US" dirty="0"/>
              <a:t>Program Specialist, Homeless Education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670" y="3174716"/>
            <a:ext cx="2178121" cy="1664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1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>
            <a:spLocks noGrp="1"/>
          </p:cNvSpPr>
          <p:nvPr>
            <p:ph idx="1"/>
          </p:nvPr>
        </p:nvSpPr>
        <p:spPr>
          <a:xfrm>
            <a:off x="466066" y="791973"/>
            <a:ext cx="8677934" cy="542115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2400" dirty="0" smtClean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pPr marL="0" indent="0">
              <a:buNone/>
            </a:pPr>
            <a:endParaRPr lang="en-US" sz="2400" b="0" dirty="0">
              <a:latin typeface="Calibri" pitchFamily="34" charset="0"/>
              <a:cs typeface="Calibri" pitchFamily="34" charset="0"/>
            </a:endParaRPr>
          </a:p>
          <a:p>
            <a:pPr>
              <a:spcBef>
                <a:spcPts val="1200"/>
              </a:spcBef>
            </a:pPr>
            <a:r>
              <a:rPr lang="en-US" sz="2600" dirty="0" smtClean="0">
                <a:latin typeface="Calibri" pitchFamily="34" charset="0"/>
                <a:cs typeface="Calibri" pitchFamily="34" charset="0"/>
              </a:rPr>
              <a:t>Be aware of resources </a:t>
            </a:r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en-US" sz="2200" dirty="0" smtClean="0">
                <a:latin typeface="Calibri" pitchFamily="34" charset="0"/>
                <a:cs typeface="Calibri" pitchFamily="34" charset="0"/>
              </a:rPr>
              <a:t>School resources</a:t>
            </a:r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en-US" sz="2200" dirty="0" smtClean="0">
                <a:latin typeface="Calibri" pitchFamily="34" charset="0"/>
                <a:cs typeface="Calibri" pitchFamily="34" charset="0"/>
              </a:rPr>
              <a:t>Community resources or path to</a:t>
            </a:r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v"/>
            </a:pPr>
            <a:endParaRPr lang="en-US" sz="2200" dirty="0" smtClean="0">
              <a:latin typeface="Calibri" pitchFamily="34" charset="0"/>
              <a:cs typeface="Calibri" pitchFamily="34" charset="0"/>
            </a:endParaRPr>
          </a:p>
          <a:p>
            <a:pPr>
              <a:spcBef>
                <a:spcPts val="1200"/>
              </a:spcBef>
            </a:pPr>
            <a:r>
              <a:rPr lang="en-US" sz="2600" dirty="0" smtClean="0">
                <a:latin typeface="Calibri" pitchFamily="34" charset="0"/>
                <a:cs typeface="Calibri" pitchFamily="34" charset="0"/>
              </a:rPr>
              <a:t>Games, movement, deep breathing</a:t>
            </a:r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en-US" sz="2200" dirty="0" smtClean="0">
                <a:latin typeface="Calibri" pitchFamily="34" charset="0"/>
                <a:cs typeface="Calibri" pitchFamily="34" charset="0"/>
              </a:rPr>
              <a:t>Never withhold recess</a:t>
            </a:r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en-US" sz="2200" dirty="0" smtClean="0">
                <a:latin typeface="Calibri" pitchFamily="34" charset="0"/>
                <a:cs typeface="Calibri" pitchFamily="34" charset="0"/>
              </a:rPr>
              <a:t>Physical activity to build health</a:t>
            </a:r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v"/>
            </a:pPr>
            <a:endParaRPr lang="en-US" sz="2200" dirty="0" smtClean="0">
              <a:latin typeface="Calibri" pitchFamily="34" charset="0"/>
              <a:cs typeface="Calibri" pitchFamily="34" charset="0"/>
            </a:endParaRPr>
          </a:p>
          <a:p>
            <a:pPr>
              <a:spcBef>
                <a:spcPts val="1200"/>
              </a:spcBef>
            </a:pPr>
            <a:endParaRPr lang="en-US" sz="2600" dirty="0" smtClean="0">
              <a:latin typeface="Calibri" pitchFamily="34" charset="0"/>
              <a:cs typeface="Calibri" pitchFamily="34" charset="0"/>
            </a:endParaRPr>
          </a:p>
          <a:p>
            <a:pPr>
              <a:spcBef>
                <a:spcPts val="1200"/>
              </a:spcBef>
            </a:pPr>
            <a:endParaRPr lang="en-US" sz="2600" dirty="0" smtClean="0">
              <a:latin typeface="Calibri" pitchFamily="34" charset="0"/>
              <a:cs typeface="Calibri" pitchFamily="34" charset="0"/>
            </a:endParaRPr>
          </a:p>
          <a:p>
            <a:pPr>
              <a:spcBef>
                <a:spcPts val="1200"/>
              </a:spcBef>
            </a:pPr>
            <a:endParaRPr lang="en-US" sz="2600" dirty="0">
              <a:latin typeface="Calibri" pitchFamily="34" charset="0"/>
              <a:cs typeface="Calibri" pitchFamily="34" charset="0"/>
            </a:endParaRPr>
          </a:p>
          <a:p>
            <a:pPr marL="914400" lvl="2" indent="0">
              <a:buNone/>
            </a:pPr>
            <a:endParaRPr lang="en-US" sz="2800" b="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7128" y="976332"/>
            <a:ext cx="4561726" cy="533969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-559634" y="976332"/>
            <a:ext cx="6226290" cy="861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ヒラギノ角ゴ Pro W3" charset="0"/>
                <a:cs typeface="ヒラギノ角ゴ Pro W3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ヒラギノ角ゴ Pro W3" charset="0"/>
                <a:cs typeface="ヒラギノ角ゴ Pro W3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ヒラギノ角ゴ Pro W3" charset="0"/>
                <a:cs typeface="ヒラギノ角ゴ Pro W3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ヒラギノ角ゴ Pro W3" charset="0"/>
                <a:cs typeface="ヒラギノ角ゴ Pro W3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ヒラギノ角ゴ Pro W3" charset="0"/>
                <a:cs typeface="ヒラギノ角ゴ Pro W3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* </a:t>
            </a:r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What can you do?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2708" y="1407235"/>
            <a:ext cx="3239589" cy="1822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473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>
            <a:spLocks noGrp="1"/>
          </p:cNvSpPr>
          <p:nvPr>
            <p:ph idx="1"/>
          </p:nvPr>
        </p:nvSpPr>
        <p:spPr>
          <a:xfrm>
            <a:off x="466066" y="791973"/>
            <a:ext cx="8677934" cy="542115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2400" dirty="0" smtClean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pPr marL="0" indent="0">
              <a:buNone/>
            </a:pPr>
            <a:endParaRPr lang="en-US" sz="1200" b="0" dirty="0" smtClean="0">
              <a:latin typeface="Calibri" pitchFamily="34" charset="0"/>
              <a:cs typeface="Calibri" pitchFamily="34" charset="0"/>
            </a:endParaRPr>
          </a:p>
          <a:p>
            <a:pPr>
              <a:spcBef>
                <a:spcPts val="1200"/>
              </a:spcBef>
            </a:pPr>
            <a:r>
              <a:rPr lang="en-US" sz="2600" dirty="0" smtClean="0">
                <a:latin typeface="Calibri" pitchFamily="34" charset="0"/>
                <a:cs typeface="Calibri" pitchFamily="34" charset="0"/>
              </a:rPr>
              <a:t>Vocabulary building</a:t>
            </a:r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en-US" sz="2200" dirty="0" smtClean="0">
                <a:latin typeface="Calibri" pitchFamily="34" charset="0"/>
                <a:cs typeface="Calibri" pitchFamily="34" charset="0"/>
              </a:rPr>
              <a:t>Introduce new words through engaging activities</a:t>
            </a:r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en-US" sz="2200" dirty="0" smtClean="0">
                <a:latin typeface="Calibri" pitchFamily="34" charset="0"/>
                <a:cs typeface="Calibri" pitchFamily="34" charset="0"/>
              </a:rPr>
              <a:t>“Word of the Day”</a:t>
            </a:r>
          </a:p>
          <a:p>
            <a:pPr marL="457200" lvl="1" indent="0">
              <a:spcBef>
                <a:spcPts val="1200"/>
              </a:spcBef>
              <a:buNone/>
            </a:pPr>
            <a:endParaRPr lang="en-US" sz="2200" dirty="0" smtClean="0">
              <a:latin typeface="Calibri" pitchFamily="34" charset="0"/>
              <a:cs typeface="Calibri" pitchFamily="34" charset="0"/>
            </a:endParaRPr>
          </a:p>
          <a:p>
            <a:pPr lvl="0">
              <a:spcBef>
                <a:spcPts val="1200"/>
              </a:spcBef>
            </a:pPr>
            <a: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Set high goals, affirm, 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guide</a:t>
            </a:r>
            <a:endParaRPr lang="en-US" sz="240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en-US" sz="22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Connect learning to real world</a:t>
            </a:r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en-US" sz="22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Encourage and reinforce effort</a:t>
            </a:r>
            <a:endParaRPr lang="en-US" sz="2200" dirty="0">
              <a:latin typeface="Calibri" pitchFamily="34" charset="0"/>
              <a:cs typeface="Calibri" pitchFamily="34" charset="0"/>
            </a:endParaRPr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v"/>
            </a:pPr>
            <a:endParaRPr lang="en-US" sz="2200" dirty="0" smtClean="0">
              <a:latin typeface="Calibri" pitchFamily="34" charset="0"/>
              <a:cs typeface="Calibri" pitchFamily="34" charset="0"/>
            </a:endParaRPr>
          </a:p>
          <a:p>
            <a:pPr>
              <a:spcBef>
                <a:spcPts val="1200"/>
              </a:spcBef>
            </a:pPr>
            <a:endParaRPr lang="en-US" sz="2600" dirty="0" smtClean="0">
              <a:latin typeface="Calibri" pitchFamily="34" charset="0"/>
              <a:cs typeface="Calibri" pitchFamily="34" charset="0"/>
            </a:endParaRPr>
          </a:p>
          <a:p>
            <a:pPr>
              <a:spcBef>
                <a:spcPts val="1200"/>
              </a:spcBef>
            </a:pPr>
            <a:endParaRPr lang="en-US" sz="2600" dirty="0" smtClean="0">
              <a:latin typeface="Calibri" pitchFamily="34" charset="0"/>
              <a:cs typeface="Calibri" pitchFamily="34" charset="0"/>
            </a:endParaRPr>
          </a:p>
          <a:p>
            <a:pPr>
              <a:spcBef>
                <a:spcPts val="1200"/>
              </a:spcBef>
            </a:pPr>
            <a:endParaRPr lang="en-US" sz="2600" dirty="0">
              <a:latin typeface="Calibri" pitchFamily="34" charset="0"/>
              <a:cs typeface="Calibri" pitchFamily="34" charset="0"/>
            </a:endParaRPr>
          </a:p>
          <a:p>
            <a:pPr marL="914400" lvl="2" indent="0">
              <a:buNone/>
            </a:pPr>
            <a:endParaRPr lang="en-US" sz="2800" b="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7128" y="976332"/>
            <a:ext cx="4561726" cy="533969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-559634" y="976332"/>
            <a:ext cx="6226290" cy="861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ヒラギノ角ゴ Pro W3" charset="0"/>
                <a:cs typeface="ヒラギノ角ゴ Pro W3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ヒラギノ角ゴ Pro W3" charset="0"/>
                <a:cs typeface="ヒラギノ角ゴ Pro W3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ヒラギノ角ゴ Pro W3" charset="0"/>
                <a:cs typeface="ヒラギノ角ゴ Pro W3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ヒラギノ角ゴ Pro W3" charset="0"/>
                <a:cs typeface="ヒラギノ角ゴ Pro W3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ヒラギノ角ゴ Pro W3" charset="0"/>
                <a:cs typeface="ヒラギノ角ゴ Pro W3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*</a:t>
            </a:r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 What can you do?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656" y="3128553"/>
            <a:ext cx="2802709" cy="2802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592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>
            <a:spLocks noGrp="1"/>
          </p:cNvSpPr>
          <p:nvPr>
            <p:ph idx="1"/>
          </p:nvPr>
        </p:nvSpPr>
        <p:spPr>
          <a:xfrm>
            <a:off x="466066" y="976332"/>
            <a:ext cx="8677934" cy="542115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2400" dirty="0" smtClean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endParaRPr lang="en-US" sz="2400" b="0" dirty="0">
              <a:latin typeface="Calibri" pitchFamily="34" charset="0"/>
              <a:cs typeface="Calibri" pitchFamily="34" charset="0"/>
            </a:endParaRPr>
          </a:p>
          <a:p>
            <a:pPr lvl="0">
              <a:spcBef>
                <a:spcPts val="1200"/>
              </a:spcBef>
            </a:pP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Focus </a:t>
            </a:r>
            <a: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on core academic 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skills</a:t>
            </a:r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en-US" sz="20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Start with basics (organize, study, </a:t>
            </a:r>
          </a:p>
          <a:p>
            <a:pPr marL="457200" lvl="1" indent="0">
              <a:spcBef>
                <a:spcPts val="1200"/>
              </a:spcBef>
              <a:buNone/>
            </a:pPr>
            <a:r>
              <a:rPr lang="en-US" sz="20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   take notes, remember key ideas)</a:t>
            </a:r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en-US" sz="20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Start small, then build higher-level skills</a:t>
            </a:r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v"/>
            </a:pPr>
            <a:endParaRPr lang="en-US" sz="200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lvl="0">
              <a:spcBef>
                <a:spcPts val="1200"/>
              </a:spcBef>
            </a:pPr>
            <a: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Build relationships, encourage responsibility and leadership, teach coping 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skills</a:t>
            </a:r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en-US" sz="20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“If this, then that”</a:t>
            </a:r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en-US" sz="20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Reduce stress with more fun!</a:t>
            </a:r>
          </a:p>
          <a:p>
            <a:pPr marL="457200" lvl="1" indent="0" algn="r">
              <a:spcBef>
                <a:spcPts val="1200"/>
              </a:spcBef>
              <a:buNone/>
            </a:pPr>
            <a:r>
              <a:rPr lang="en-US" sz="1100" dirty="0">
                <a:latin typeface="Calibri" pitchFamily="34" charset="0"/>
                <a:cs typeface="Calibri" pitchFamily="34" charset="0"/>
              </a:rPr>
              <a:t>* May 2013, Volume 70, Number 8, Faces of Poverty Pages 24-30</a:t>
            </a:r>
          </a:p>
          <a:p>
            <a:pPr marL="457200" lvl="1" indent="0" algn="r">
              <a:spcBef>
                <a:spcPts val="1200"/>
              </a:spcBef>
              <a:buNone/>
            </a:pPr>
            <a:endParaRPr lang="en-US" sz="2000" dirty="0" smtClean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lvl="0">
              <a:spcBef>
                <a:spcPts val="1200"/>
              </a:spcBef>
            </a:pPr>
            <a:endParaRPr lang="en-US" sz="240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>
              <a:spcBef>
                <a:spcPts val="1200"/>
              </a:spcBef>
            </a:pPr>
            <a:endParaRPr lang="en-US" sz="2600" dirty="0" smtClean="0">
              <a:latin typeface="Calibri" pitchFamily="34" charset="0"/>
              <a:cs typeface="Calibri" pitchFamily="34" charset="0"/>
            </a:endParaRPr>
          </a:p>
          <a:p>
            <a:pPr>
              <a:spcBef>
                <a:spcPts val="1200"/>
              </a:spcBef>
            </a:pPr>
            <a:endParaRPr lang="en-US" sz="2600" dirty="0">
              <a:latin typeface="Calibri" pitchFamily="34" charset="0"/>
              <a:cs typeface="Calibri" pitchFamily="34" charset="0"/>
            </a:endParaRPr>
          </a:p>
          <a:p>
            <a:pPr marL="914400" lvl="2" indent="0">
              <a:buNone/>
            </a:pPr>
            <a:endParaRPr lang="en-US" sz="2800" b="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7128" y="976332"/>
            <a:ext cx="4561726" cy="533969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-559634" y="976332"/>
            <a:ext cx="6226290" cy="861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ヒラギノ角ゴ Pro W3" charset="0"/>
                <a:cs typeface="ヒラギノ角ゴ Pro W3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ヒラギノ角ゴ Pro W3" charset="0"/>
                <a:cs typeface="ヒラギノ角ゴ Pro W3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ヒラギノ角ゴ Pro W3" charset="0"/>
                <a:cs typeface="ヒラギノ角ゴ Pro W3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ヒラギノ角ゴ Pro W3" charset="0"/>
                <a:cs typeface="ヒラギノ角ゴ Pro W3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ヒラギノ角ゴ Pro W3" charset="0"/>
                <a:cs typeface="ヒラギノ角ゴ Pro W3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*</a:t>
            </a:r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 What can you do?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796" y="1410786"/>
            <a:ext cx="2891250" cy="2168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58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0554" y="891771"/>
            <a:ext cx="3892846" cy="683348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Content Placeholder 2"/>
          <p:cNvSpPr>
            <a:spLocks noGrp="1"/>
          </p:cNvSpPr>
          <p:nvPr>
            <p:ph idx="1"/>
          </p:nvPr>
        </p:nvSpPr>
        <p:spPr>
          <a:xfrm>
            <a:off x="450554" y="891771"/>
            <a:ext cx="8007646" cy="53356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    Remember . . .</a:t>
            </a:r>
          </a:p>
          <a:p>
            <a:pPr marL="0" indent="0">
              <a:buNone/>
            </a:pPr>
            <a:endParaRPr lang="en-US" sz="2800" b="1" dirty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en-US" sz="2800" b="1" dirty="0" smtClean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r>
              <a:rPr lang="en-US" sz="2800" dirty="0" smtClean="0">
                <a:latin typeface="+mj-lt"/>
                <a:cs typeface="Calibri" pitchFamily="34" charset="0"/>
              </a:rPr>
              <a:t>“Remember, student in poverty are not broken or damaged. In fact, human brains adapt to experiences by making changes – and your students can change.” </a:t>
            </a:r>
          </a:p>
          <a:p>
            <a:pPr marL="0" indent="0" algn="r">
              <a:lnSpc>
                <a:spcPct val="16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sz="2600" dirty="0" smtClean="0">
                <a:latin typeface="+mj-lt"/>
                <a:cs typeface="Calibri" pitchFamily="34" charset="0"/>
              </a:rPr>
              <a:t>~ Eric Jenson, Author </a:t>
            </a:r>
          </a:p>
          <a:p>
            <a:pPr marL="0" indent="0">
              <a:buNone/>
            </a:pPr>
            <a:endParaRPr lang="en-US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6494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0554" y="891771"/>
            <a:ext cx="3892846" cy="683348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Content Placeholder 2"/>
          <p:cNvSpPr>
            <a:spLocks noGrp="1"/>
          </p:cNvSpPr>
          <p:nvPr>
            <p:ph idx="1"/>
          </p:nvPr>
        </p:nvSpPr>
        <p:spPr>
          <a:xfrm>
            <a:off x="450554" y="1049427"/>
            <a:ext cx="8007646" cy="517795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4000" b="1" dirty="0">
                <a:latin typeface="Calibri" pitchFamily="34" charset="0"/>
                <a:cs typeface="Calibri" pitchFamily="34" charset="0"/>
              </a:rPr>
              <a:t>What we’re all about . . . </a:t>
            </a:r>
          </a:p>
          <a:p>
            <a:pPr marL="0" indent="0">
              <a:lnSpc>
                <a:spcPct val="160000"/>
              </a:lnSpc>
              <a:spcBef>
                <a:spcPts val="1200"/>
              </a:spcBef>
              <a:spcAft>
                <a:spcPts val="600"/>
              </a:spcAft>
              <a:buNone/>
            </a:pPr>
            <a:endParaRPr lang="en-US" sz="2600" dirty="0" smtClean="0">
              <a:latin typeface="+mj-lt"/>
              <a:cs typeface="Calibri" pitchFamily="34" charset="0"/>
            </a:endParaRPr>
          </a:p>
          <a:p>
            <a:pPr marL="0" indent="0">
              <a:lnSpc>
                <a:spcPct val="16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sz="2900" dirty="0" smtClean="0">
                <a:latin typeface="+mj-lt"/>
                <a:cs typeface="Calibri" pitchFamily="34" charset="0"/>
              </a:rPr>
              <a:t>“…</a:t>
            </a:r>
            <a:r>
              <a:rPr lang="en-US" sz="2900" dirty="0">
                <a:latin typeface="+mj-lt"/>
                <a:cs typeface="Calibri" pitchFamily="34" charset="0"/>
              </a:rPr>
              <a:t>Through it all, school is probably the only thing that has kept me going. I know that every day that I walk in those doors, I can stop thinking about my problems for the next six hours and concentrate on what is most important to me. Without the support of my school system, I would not be as well off as I am today. School keeps me motivated to move on, and encourages me to find a better life for myself.” </a:t>
            </a:r>
          </a:p>
          <a:p>
            <a:pPr marL="0" indent="0">
              <a:buNone/>
            </a:pPr>
            <a:r>
              <a:rPr lang="en-US" dirty="0">
                <a:latin typeface="Calibri" pitchFamily="34" charset="0"/>
                <a:cs typeface="Calibri" pitchFamily="34" charset="0"/>
              </a:rPr>
              <a:t>				</a:t>
            </a:r>
          </a:p>
          <a:p>
            <a:pPr marL="0" indent="0" algn="r">
              <a:buNone/>
            </a:pPr>
            <a:r>
              <a:rPr lang="en-US" dirty="0">
                <a:latin typeface="Calibri" pitchFamily="34" charset="0"/>
                <a:cs typeface="Calibri" pitchFamily="34" charset="0"/>
              </a:rPr>
              <a:t>				</a:t>
            </a:r>
            <a:r>
              <a:rPr lang="en-US" sz="2900" dirty="0">
                <a:latin typeface="Calibri" pitchFamily="34" charset="0"/>
                <a:cs typeface="Calibri" pitchFamily="34" charset="0"/>
              </a:rPr>
              <a:t>Carrie Arnold, </a:t>
            </a:r>
            <a:r>
              <a:rPr lang="en-US" sz="2900" dirty="0" err="1">
                <a:latin typeface="Calibri" pitchFamily="34" charset="0"/>
                <a:cs typeface="Calibri" pitchFamily="34" charset="0"/>
              </a:rPr>
              <a:t>LeTendre</a:t>
            </a:r>
            <a:r>
              <a:rPr lang="en-US" sz="2900" dirty="0">
                <a:latin typeface="Calibri" pitchFamily="34" charset="0"/>
                <a:cs typeface="Calibri" pitchFamily="34" charset="0"/>
              </a:rPr>
              <a:t> Scholar</a:t>
            </a:r>
          </a:p>
          <a:p>
            <a:pPr marL="0" indent="0">
              <a:buNone/>
            </a:pP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en-US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4803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375263" y="1376570"/>
            <a:ext cx="2241276" cy="500758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Content Placeholder 2"/>
          <p:cNvSpPr>
            <a:spLocks noGrp="1"/>
          </p:cNvSpPr>
          <p:nvPr>
            <p:ph idx="1"/>
          </p:nvPr>
        </p:nvSpPr>
        <p:spPr>
          <a:xfrm>
            <a:off x="339577" y="2025472"/>
            <a:ext cx="8007646" cy="5177952"/>
          </a:xfrm>
        </p:spPr>
        <p:txBody>
          <a:bodyPr>
            <a:normAutofit/>
          </a:bodyPr>
          <a:lstStyle/>
          <a:p>
            <a:pPr marL="0" indent="0">
              <a:lnSpc>
                <a:spcPct val="160000"/>
              </a:lnSpc>
              <a:spcBef>
                <a:spcPts val="1200"/>
              </a:spcBef>
              <a:spcAft>
                <a:spcPts val="600"/>
              </a:spcAft>
              <a:buNone/>
            </a:pPr>
            <a:endParaRPr lang="en-US" sz="2600" dirty="0" smtClean="0">
              <a:latin typeface="+mj-lt"/>
              <a:cs typeface="Calibri" pitchFamily="34" charset="0"/>
            </a:endParaRPr>
          </a:p>
          <a:p>
            <a:pPr marL="0" indent="0">
              <a:buNone/>
            </a:pP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63746" y="1386677"/>
            <a:ext cx="19726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Our Vision</a:t>
            </a:r>
            <a:endParaRPr lang="en-US" sz="2800" b="1" dirty="0"/>
          </a:p>
        </p:txBody>
      </p:sp>
      <p:sp>
        <p:nvSpPr>
          <p:cNvPr id="6" name="Rectangle 5"/>
          <p:cNvSpPr/>
          <p:nvPr/>
        </p:nvSpPr>
        <p:spPr>
          <a:xfrm>
            <a:off x="3296617" y="3561275"/>
            <a:ext cx="2506895" cy="484650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63746" y="3541990"/>
            <a:ext cx="39452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Our Mission</a:t>
            </a: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52907" y="2181846"/>
            <a:ext cx="75943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To be the top producer of successful students in the nation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78146" y="4393898"/>
            <a:ext cx="87438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To lead our students to success with the support and involvement</a:t>
            </a:r>
          </a:p>
          <a:p>
            <a:pPr algn="ctr"/>
            <a:r>
              <a:rPr lang="en-US" sz="2400" dirty="0" smtClean="0"/>
              <a:t> of families and the community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5407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>
            <a:spLocks noGrp="1"/>
          </p:cNvSpPr>
          <p:nvPr>
            <p:ph idx="1"/>
          </p:nvPr>
        </p:nvSpPr>
        <p:spPr>
          <a:xfrm>
            <a:off x="654186" y="1852378"/>
            <a:ext cx="7835630" cy="45136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Protects 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the educational </a:t>
            </a:r>
          </a:p>
          <a:p>
            <a:pPr marL="0" indent="0">
              <a:buNone/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rights of children </a:t>
            </a:r>
          </a:p>
          <a:p>
            <a:pPr marL="0" indent="0">
              <a:buNone/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and youth experiencing</a:t>
            </a:r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homelessness</a:t>
            </a:r>
          </a:p>
          <a:p>
            <a:pPr marL="0" indent="0">
              <a:buNone/>
            </a:pPr>
            <a:endParaRPr lang="en-US" sz="2800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sz="2400" dirty="0" smtClean="0">
                <a:latin typeface="Calibri" pitchFamily="34" charset="0"/>
                <a:cs typeface="Calibri" pitchFamily="34" charset="0"/>
              </a:rPr>
              <a:t>Federal law</a:t>
            </a:r>
          </a:p>
          <a:p>
            <a:r>
              <a:rPr lang="en-US" sz="2400" dirty="0" smtClean="0">
                <a:latin typeface="Calibri" pitchFamily="34" charset="0"/>
                <a:cs typeface="Calibri" pitchFamily="34" charset="0"/>
              </a:rPr>
              <a:t>First enacted in 1987</a:t>
            </a:r>
          </a:p>
          <a:p>
            <a:r>
              <a:rPr lang="en-US" sz="2400" dirty="0" smtClean="0">
                <a:latin typeface="Calibri" pitchFamily="34" charset="0"/>
                <a:cs typeface="Calibri" pitchFamily="34" charset="0"/>
              </a:rPr>
              <a:t>Reauthorized in 2001 as part of the No Child Left Behind (NCLB) Act. </a:t>
            </a:r>
            <a:endParaRPr lang="en-US" sz="2400" dirty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en-US" sz="2800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6064" y="740588"/>
            <a:ext cx="3571258" cy="346867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45070" y="910208"/>
            <a:ext cx="4036980" cy="680936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-559634" y="976332"/>
            <a:ext cx="6226290" cy="861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ヒラギノ角ゴ Pro W3" charset="0"/>
                <a:cs typeface="ヒラギノ角ゴ Pro W3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ヒラギノ角ゴ Pro W3" charset="0"/>
                <a:cs typeface="ヒラギノ角ゴ Pro W3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ヒラギノ角ゴ Pro W3" charset="0"/>
                <a:cs typeface="ヒラギノ角ゴ Pro W3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ヒラギノ角ゴ Pro W3" charset="0"/>
                <a:cs typeface="ヒラギノ角ゴ Pro W3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ヒラギノ角ゴ Pro W3" charset="0"/>
                <a:cs typeface="ヒラギノ角ゴ Pro W3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The McKinney-Vento Act</a:t>
            </a:r>
          </a:p>
        </p:txBody>
      </p:sp>
    </p:spTree>
    <p:extLst>
      <p:ext uri="{BB962C8B-B14F-4D97-AF65-F5344CB8AC3E}">
        <p14:creationId xmlns:p14="http://schemas.microsoft.com/office/powerpoint/2010/main" val="271992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92403" y="2569739"/>
            <a:ext cx="2765871" cy="430751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Content Placeholder 2"/>
          <p:cNvSpPr>
            <a:spLocks noGrp="1"/>
          </p:cNvSpPr>
          <p:nvPr>
            <p:ph idx="1"/>
          </p:nvPr>
        </p:nvSpPr>
        <p:spPr>
          <a:xfrm>
            <a:off x="592403" y="2578311"/>
            <a:ext cx="8163476" cy="379089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Housing Categories</a:t>
            </a:r>
          </a:p>
          <a:p>
            <a:pPr marL="0" indent="0">
              <a:buNone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pPr>
              <a:spcBef>
                <a:spcPts val="0"/>
              </a:spcBef>
            </a:pPr>
            <a:r>
              <a:rPr lang="en-US" sz="2600" dirty="0">
                <a:latin typeface="Calibri" pitchFamily="34" charset="0"/>
                <a:cs typeface="Calibri" pitchFamily="34" charset="0"/>
              </a:rPr>
              <a:t>Emergency </a:t>
            </a:r>
            <a:r>
              <a:rPr lang="en-US" sz="2600" dirty="0" smtClean="0">
                <a:latin typeface="Calibri" pitchFamily="34" charset="0"/>
                <a:cs typeface="Calibri" pitchFamily="34" charset="0"/>
              </a:rPr>
              <a:t>shelters/transitional housing</a:t>
            </a:r>
          </a:p>
          <a:p>
            <a:pPr>
              <a:spcBef>
                <a:spcPts val="0"/>
              </a:spcBef>
            </a:pPr>
            <a:endParaRPr lang="en-US" sz="2600" dirty="0" smtClean="0">
              <a:latin typeface="Calibri" pitchFamily="34" charset="0"/>
              <a:cs typeface="Calibri" pitchFamily="34" charset="0"/>
            </a:endParaRPr>
          </a:p>
          <a:p>
            <a:pPr>
              <a:spcBef>
                <a:spcPts val="0"/>
              </a:spcBef>
            </a:pPr>
            <a:r>
              <a:rPr lang="en-US" sz="2600" dirty="0">
                <a:latin typeface="Calibri" pitchFamily="34" charset="0"/>
                <a:cs typeface="Calibri" pitchFamily="34" charset="0"/>
              </a:rPr>
              <a:t>Sharing housing due to loss of </a:t>
            </a:r>
            <a:r>
              <a:rPr lang="en-US" sz="2600" dirty="0" smtClean="0">
                <a:latin typeface="Calibri" pitchFamily="34" charset="0"/>
                <a:cs typeface="Calibri" pitchFamily="34" charset="0"/>
              </a:rPr>
              <a:t>housing/economic hardship</a:t>
            </a:r>
          </a:p>
          <a:p>
            <a:pPr>
              <a:spcBef>
                <a:spcPts val="0"/>
              </a:spcBef>
            </a:pPr>
            <a:endParaRPr lang="en-US" sz="2600" dirty="0" smtClean="0">
              <a:latin typeface="Calibri" pitchFamily="34" charset="0"/>
              <a:cs typeface="Calibri" pitchFamily="34" charset="0"/>
            </a:endParaRPr>
          </a:p>
          <a:p>
            <a:pPr>
              <a:spcBef>
                <a:spcPts val="0"/>
              </a:spcBef>
            </a:pPr>
            <a:r>
              <a:rPr lang="en-US" sz="2600" dirty="0">
                <a:latin typeface="Calibri" pitchFamily="34" charset="0"/>
                <a:cs typeface="Calibri" pitchFamily="34" charset="0"/>
              </a:rPr>
              <a:t>Cars, parks, public spaces, bus or train </a:t>
            </a:r>
            <a:r>
              <a:rPr lang="en-US" sz="2600" dirty="0" smtClean="0">
                <a:latin typeface="Calibri" pitchFamily="34" charset="0"/>
                <a:cs typeface="Calibri" pitchFamily="34" charset="0"/>
              </a:rPr>
              <a:t>stations</a:t>
            </a:r>
          </a:p>
          <a:p>
            <a:pPr>
              <a:spcBef>
                <a:spcPts val="0"/>
              </a:spcBef>
            </a:pPr>
            <a:endParaRPr lang="en-US" sz="2600" dirty="0">
              <a:latin typeface="Calibri" pitchFamily="34" charset="0"/>
              <a:cs typeface="Calibri" pitchFamily="34" charset="0"/>
            </a:endParaRPr>
          </a:p>
          <a:p>
            <a:pPr>
              <a:spcBef>
                <a:spcPts val="0"/>
              </a:spcBef>
            </a:pPr>
            <a:r>
              <a:rPr lang="en-US" sz="2600" dirty="0" smtClean="0">
                <a:latin typeface="Calibri" pitchFamily="34" charset="0"/>
                <a:cs typeface="Calibri" pitchFamily="34" charset="0"/>
              </a:rPr>
              <a:t>Motel</a:t>
            </a:r>
            <a:r>
              <a:rPr lang="en-US" sz="2600" dirty="0">
                <a:latin typeface="Calibri" pitchFamily="34" charset="0"/>
                <a:cs typeface="Calibri" pitchFamily="34" charset="0"/>
              </a:rPr>
              <a:t>, hotels, trailer parks, or </a:t>
            </a:r>
            <a:r>
              <a:rPr lang="en-US" sz="2600" dirty="0" smtClean="0">
                <a:latin typeface="Calibri" pitchFamily="34" charset="0"/>
                <a:cs typeface="Calibri" pitchFamily="34" charset="0"/>
              </a:rPr>
              <a:t>campgrounds</a:t>
            </a:r>
          </a:p>
          <a:p>
            <a:pPr>
              <a:spcBef>
                <a:spcPts val="0"/>
              </a:spcBef>
            </a:pPr>
            <a:endParaRPr lang="en-US" sz="2600" dirty="0">
              <a:latin typeface="Calibri" pitchFamily="34" charset="0"/>
              <a:cs typeface="Calibri" pitchFamily="34" charset="0"/>
            </a:endParaRPr>
          </a:p>
          <a:p>
            <a:pPr>
              <a:spcBef>
                <a:spcPts val="0"/>
              </a:spcBef>
            </a:pPr>
            <a:r>
              <a:rPr lang="en-US" sz="2600" dirty="0" smtClean="0">
                <a:latin typeface="Calibri" pitchFamily="34" charset="0"/>
                <a:cs typeface="Calibri" pitchFamily="34" charset="0"/>
              </a:rPr>
              <a:t>Awaiting </a:t>
            </a:r>
            <a:r>
              <a:rPr lang="en-US" sz="2600" dirty="0">
                <a:latin typeface="Calibri" pitchFamily="34" charset="0"/>
                <a:cs typeface="Calibri" pitchFamily="34" charset="0"/>
              </a:rPr>
              <a:t>foster care </a:t>
            </a:r>
            <a:r>
              <a:rPr lang="en-US" sz="2600" dirty="0" smtClean="0">
                <a:latin typeface="Calibri" pitchFamily="34" charset="0"/>
                <a:cs typeface="Calibri" pitchFamily="34" charset="0"/>
              </a:rPr>
              <a:t>placement</a:t>
            </a:r>
            <a:endParaRPr lang="en-US" dirty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005" y="1649847"/>
            <a:ext cx="9134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All students who lack a fixed, regular and adequate nighttime residence</a:t>
            </a:r>
            <a:endParaRPr lang="en-US" sz="2400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2706" y="2111512"/>
            <a:ext cx="2223606" cy="172706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96484" y="976332"/>
            <a:ext cx="4708026" cy="513421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-559634" y="976332"/>
            <a:ext cx="6226290" cy="861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ヒラギノ角ゴ Pro W3" charset="0"/>
                <a:cs typeface="ヒラギノ角ゴ Pro W3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ヒラギノ角ゴ Pro W3" charset="0"/>
                <a:cs typeface="ヒラギノ角ゴ Pro W3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ヒラギノ角ゴ Pro W3" charset="0"/>
                <a:cs typeface="ヒラギノ角ゴ Pro W3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ヒラギノ角ゴ Pro W3" charset="0"/>
                <a:cs typeface="ヒラギノ角ゴ Pro W3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ヒラギノ角ゴ Pro W3" charset="0"/>
                <a:cs typeface="ヒラギノ角ゴ Pro W3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en-US" sz="2800" b="1" dirty="0" smtClean="0">
                <a:solidFill>
                  <a:prstClr val="black"/>
                </a:solidFill>
                <a:cs typeface="Calibri" pitchFamily="34" charset="0"/>
              </a:rPr>
              <a:t>Who is covered under the Act?</a:t>
            </a:r>
          </a:p>
        </p:txBody>
      </p:sp>
    </p:spTree>
    <p:extLst>
      <p:ext uri="{BB962C8B-B14F-4D97-AF65-F5344CB8AC3E}">
        <p14:creationId xmlns:p14="http://schemas.microsoft.com/office/powerpoint/2010/main" val="1003862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760785" y="1010894"/>
            <a:ext cx="6068291" cy="514843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Content Placeholder 2"/>
          <p:cNvSpPr>
            <a:spLocks noGrp="1"/>
          </p:cNvSpPr>
          <p:nvPr>
            <p:ph idx="1"/>
          </p:nvPr>
        </p:nvSpPr>
        <p:spPr>
          <a:xfrm>
            <a:off x="204281" y="914400"/>
            <a:ext cx="8735438" cy="535021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800" dirty="0" smtClean="0">
              <a:latin typeface="Calibri" pitchFamily="34" charset="0"/>
              <a:cs typeface="Calibri" pitchFamily="34" charset="0"/>
            </a:endParaRPr>
          </a:p>
          <a:p>
            <a:pPr marL="0" indent="0" algn="ctr">
              <a:buNone/>
            </a:pPr>
            <a:endParaRPr lang="en-US" dirty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1084601"/>
              </p:ext>
            </p:extLst>
          </p:nvPr>
        </p:nvGraphicFramePr>
        <p:xfrm>
          <a:off x="473996" y="1128745"/>
          <a:ext cx="8320283" cy="44559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619200" y="3911554"/>
            <a:ext cx="7888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 smtClean="0">
                <a:latin typeface="Calibri"/>
                <a:ea typeface="+mn-ea"/>
                <a:cs typeface="+mn-cs"/>
              </a:rPr>
              <a:t>Shared Housing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 smtClean="0">
                <a:latin typeface="Calibri"/>
                <a:ea typeface="+mn-ea"/>
                <a:cs typeface="+mn-cs"/>
              </a:rPr>
              <a:t>70%</a:t>
            </a:r>
            <a:endParaRPr lang="en-US" sz="1400" b="1" dirty="0">
              <a:latin typeface="Calibri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60785" y="2211880"/>
            <a:ext cx="7888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400" b="1" dirty="0" smtClean="0">
              <a:latin typeface="Calibri"/>
              <a:ea typeface="+mn-ea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 smtClean="0">
                <a:latin typeface="Calibri"/>
                <a:ea typeface="+mn-ea"/>
                <a:cs typeface="+mn-cs"/>
              </a:rPr>
              <a:t>Hotel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 smtClean="0">
                <a:latin typeface="Calibri"/>
                <a:ea typeface="+mn-ea"/>
                <a:cs typeface="+mn-cs"/>
              </a:rPr>
              <a:t>23%</a:t>
            </a:r>
            <a:endParaRPr lang="en-US" sz="1400" b="1" dirty="0"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41954" y="3649944"/>
            <a:ext cx="7888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 smtClean="0">
                <a:latin typeface="Calibri"/>
                <a:ea typeface="+mn-ea"/>
                <a:cs typeface="+mn-cs"/>
              </a:rPr>
              <a:t>Shelter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latin typeface="Calibri"/>
                <a:ea typeface="+mn-ea"/>
                <a:cs typeface="+mn-cs"/>
              </a:rPr>
              <a:t>6</a:t>
            </a:r>
            <a:r>
              <a:rPr lang="en-US" sz="1400" b="1" dirty="0" smtClean="0">
                <a:latin typeface="Calibri"/>
                <a:ea typeface="+mn-ea"/>
                <a:cs typeface="+mn-cs"/>
              </a:rPr>
              <a:t>%</a:t>
            </a:r>
            <a:endParaRPr lang="en-US" sz="1400" b="1" dirty="0">
              <a:latin typeface="Calibri"/>
              <a:ea typeface="+mn-ea"/>
              <a:cs typeface="+mn-cs"/>
            </a:endParaRPr>
          </a:p>
        </p:txBody>
      </p:sp>
      <p:sp>
        <p:nvSpPr>
          <p:cNvPr id="11" name="TextBox 9"/>
          <p:cNvSpPr txBox="1"/>
          <p:nvPr/>
        </p:nvSpPr>
        <p:spPr>
          <a:xfrm>
            <a:off x="3073965" y="1644923"/>
            <a:ext cx="7888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b="1" dirty="0" smtClean="0"/>
              <a:t>Awaiting Foster Care</a:t>
            </a:r>
          </a:p>
          <a:p>
            <a:pPr algn="ctr"/>
            <a:r>
              <a:rPr lang="en-US" sz="1200" b="1" dirty="0" smtClean="0"/>
              <a:t>       &lt; 1%</a:t>
            </a:r>
            <a:endParaRPr lang="en-US" sz="1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21435" y="5956836"/>
            <a:ext cx="80557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* </a:t>
            </a:r>
            <a:r>
              <a:rPr lang="en-US" sz="1400" dirty="0"/>
              <a:t>2</a:t>
            </a:r>
            <a:r>
              <a:rPr lang="en-US" sz="1400" dirty="0" smtClean="0"/>
              <a:t>90 of these students were unaccompanied without a parent or legal guardian</a:t>
            </a: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5834020" y="5399994"/>
            <a:ext cx="136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Total: 6,800</a:t>
            </a:r>
            <a:endParaRPr lang="en-US" b="1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3198980" y="2310966"/>
            <a:ext cx="179621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4869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>
            <a:spLocks noGrp="1"/>
          </p:cNvSpPr>
          <p:nvPr>
            <p:ph idx="1"/>
          </p:nvPr>
        </p:nvSpPr>
        <p:spPr>
          <a:xfrm>
            <a:off x="204281" y="914400"/>
            <a:ext cx="8735438" cy="535021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800" dirty="0" smtClean="0">
              <a:latin typeface="Calibri" pitchFamily="34" charset="0"/>
              <a:cs typeface="Calibri" pitchFamily="34" charset="0"/>
            </a:endParaRPr>
          </a:p>
          <a:p>
            <a:pPr marL="0" indent="0" algn="ctr">
              <a:buNone/>
            </a:pPr>
            <a:endParaRPr lang="en-US" dirty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41" y="914401"/>
            <a:ext cx="8332342" cy="535021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79386" y="1029814"/>
            <a:ext cx="2765871" cy="430751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5901" y="983579"/>
            <a:ext cx="25377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District Profile</a:t>
            </a:r>
            <a:endParaRPr lang="en-US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08915" y="1506799"/>
            <a:ext cx="752068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82882" y="1677420"/>
            <a:ext cx="7746716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The Orange County Public school system is the 10</a:t>
            </a:r>
            <a:r>
              <a:rPr lang="en-US" sz="2200" baseline="30000" dirty="0" smtClean="0"/>
              <a:t>th</a:t>
            </a:r>
            <a:r>
              <a:rPr lang="en-US" sz="2200" dirty="0" smtClean="0"/>
              <a:t> largest in the nation and is the fourth largest in Florida. 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584068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4833" y="931370"/>
            <a:ext cx="4687002" cy="514843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Content Placeholder 2"/>
          <p:cNvSpPr>
            <a:spLocks noGrp="1"/>
          </p:cNvSpPr>
          <p:nvPr>
            <p:ph idx="1"/>
          </p:nvPr>
        </p:nvSpPr>
        <p:spPr>
          <a:xfrm>
            <a:off x="244833" y="921932"/>
            <a:ext cx="8761381" cy="56630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* </a:t>
            </a:r>
            <a:r>
              <a:rPr lang="en-US" sz="3000" b="1" dirty="0" smtClean="0">
                <a:latin typeface="Calibri" pitchFamily="34" charset="0"/>
                <a:cs typeface="Calibri" pitchFamily="34" charset="0"/>
              </a:rPr>
              <a:t>Impact of Poverty on Youth</a:t>
            </a:r>
            <a:endParaRPr lang="en-US" sz="3000" b="1" dirty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en-US" sz="3000" b="1" dirty="0">
              <a:latin typeface="Calibri" pitchFamily="34" charset="0"/>
              <a:cs typeface="Calibri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Health and Nutrition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Lack of preventative care and food instability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Food with lower nutritional value</a:t>
            </a:r>
          </a:p>
          <a:p>
            <a:pPr marL="0" indent="0">
              <a:buNone/>
            </a:pPr>
            <a:endParaRPr lang="en-US" sz="1000" dirty="0">
              <a:latin typeface="Calibri" pitchFamily="34" charset="0"/>
              <a:cs typeface="Calibri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Vocabulary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Smaller vocabulary which impacts learning, memory and cognition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Risk of academic failure</a:t>
            </a:r>
          </a:p>
          <a:p>
            <a:pPr marL="0" indent="0">
              <a:buNone/>
            </a:pPr>
            <a:endParaRPr lang="en-US" sz="1000" dirty="0">
              <a:latin typeface="Calibri" pitchFamily="34" charset="0"/>
              <a:cs typeface="Calibri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Hope and Growth Mind-Set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Lowered expectations about future outcomes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Negative mindset which may impact effort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0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612" y="4320539"/>
            <a:ext cx="2390503" cy="1792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31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2539" y="941991"/>
            <a:ext cx="3814305" cy="514843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Content Placeholder 2"/>
          <p:cNvSpPr>
            <a:spLocks noGrp="1"/>
          </p:cNvSpPr>
          <p:nvPr>
            <p:ph idx="1"/>
          </p:nvPr>
        </p:nvSpPr>
        <p:spPr>
          <a:xfrm>
            <a:off x="225469" y="941991"/>
            <a:ext cx="8472461" cy="56630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 smtClean="0">
                <a:latin typeface="Calibri" pitchFamily="34" charset="0"/>
                <a:cs typeface="Calibri" pitchFamily="34" charset="0"/>
              </a:rPr>
              <a:t>     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* </a:t>
            </a:r>
            <a:r>
              <a:rPr lang="en-US" sz="3000" b="1" dirty="0" smtClean="0">
                <a:latin typeface="Calibri" pitchFamily="34" charset="0"/>
                <a:cs typeface="Calibri" pitchFamily="34" charset="0"/>
              </a:rPr>
              <a:t>Impact </a:t>
            </a:r>
            <a:r>
              <a:rPr lang="en-US" sz="3000" b="1" dirty="0">
                <a:latin typeface="Calibri" pitchFamily="34" charset="0"/>
                <a:cs typeface="Calibri" pitchFamily="34" charset="0"/>
              </a:rPr>
              <a:t>on </a:t>
            </a:r>
            <a:r>
              <a:rPr lang="en-US" sz="3000" b="1" dirty="0" smtClean="0">
                <a:latin typeface="Calibri" pitchFamily="34" charset="0"/>
                <a:cs typeface="Calibri" pitchFamily="34" charset="0"/>
              </a:rPr>
              <a:t>Youth cont.</a:t>
            </a:r>
            <a:endParaRPr lang="en-US" sz="3000" b="1" dirty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en-US" sz="2600" b="0" dirty="0">
              <a:latin typeface="Calibri" pitchFamily="34" charset="0"/>
              <a:cs typeface="Calibri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1000" dirty="0">
              <a:latin typeface="Calibri" pitchFamily="34" charset="0"/>
              <a:cs typeface="Calibri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Cognition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Short attention spans and high level of distraction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Potential behavior issues</a:t>
            </a:r>
          </a:p>
          <a:p>
            <a:pPr lvl="1">
              <a:buFont typeface="Wingdings" panose="05000000000000000000" pitchFamily="2" charset="2"/>
              <a:buChar char="v"/>
            </a:pPr>
            <a:endParaRPr lang="en-US" sz="1000" b="0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Distress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Chronic stress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I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ncreased assertiveness or disconnect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000" b="0" dirty="0" smtClean="0">
              <a:latin typeface="Calibri" pitchFamily="34" charset="0"/>
              <a:cs typeface="Calibri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2000" dirty="0">
              <a:latin typeface="Calibri" pitchFamily="34" charset="0"/>
              <a:cs typeface="Calibri" pitchFamily="34" charset="0"/>
            </a:endParaRPr>
          </a:p>
          <a:p>
            <a:pPr marL="457200" lvl="1" indent="0">
              <a:buNone/>
            </a:pPr>
            <a:endParaRPr lang="en-US" sz="1100" dirty="0" smtClean="0">
              <a:latin typeface="Calibri" pitchFamily="34" charset="0"/>
              <a:cs typeface="Calibri" pitchFamily="34" charset="0"/>
            </a:endParaRPr>
          </a:p>
          <a:p>
            <a:pPr marL="457200" lvl="1" indent="0">
              <a:buNone/>
            </a:pPr>
            <a:endParaRPr lang="en-US" sz="1100" dirty="0">
              <a:latin typeface="Calibri" pitchFamily="34" charset="0"/>
              <a:cs typeface="Calibri" pitchFamily="34" charset="0"/>
            </a:endParaRPr>
          </a:p>
          <a:p>
            <a:pPr marL="457200" lvl="1" indent="0">
              <a:buNone/>
            </a:pPr>
            <a:endParaRPr lang="en-US" sz="1100" dirty="0" smtClean="0">
              <a:latin typeface="Calibri" pitchFamily="34" charset="0"/>
              <a:cs typeface="Calibri" pitchFamily="34" charset="0"/>
            </a:endParaRPr>
          </a:p>
          <a:p>
            <a:pPr marL="457200" lvl="1" indent="0">
              <a:buNone/>
            </a:pPr>
            <a:r>
              <a:rPr lang="en-US" sz="1100" dirty="0" smtClean="0">
                <a:latin typeface="Calibri" pitchFamily="34" charset="0"/>
                <a:cs typeface="Calibri" pitchFamily="34" charset="0"/>
              </a:rPr>
              <a:t>* May </a:t>
            </a:r>
            <a:r>
              <a:rPr lang="en-US" sz="1100" dirty="0">
                <a:latin typeface="Calibri" pitchFamily="34" charset="0"/>
                <a:cs typeface="Calibri" pitchFamily="34" charset="0"/>
              </a:rPr>
              <a:t>2013, Volume 70, Number 8, Faces of Poverty Pages 24-30</a:t>
            </a:r>
          </a:p>
          <a:p>
            <a:pPr marL="457200" lvl="1" indent="0">
              <a:buNone/>
            </a:pPr>
            <a:endParaRPr lang="en-US" sz="2000" b="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553" y="3698965"/>
            <a:ext cx="1722664" cy="2296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2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45172" y="1211298"/>
            <a:ext cx="3687829" cy="514843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Content Placeholder 2"/>
          <p:cNvSpPr>
            <a:spLocks noGrp="1"/>
          </p:cNvSpPr>
          <p:nvPr>
            <p:ph idx="1"/>
          </p:nvPr>
        </p:nvSpPr>
        <p:spPr>
          <a:xfrm>
            <a:off x="395967" y="1191276"/>
            <a:ext cx="78486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 smtClean="0">
                <a:latin typeface="Calibri" pitchFamily="34" charset="0"/>
                <a:cs typeface="Calibri" pitchFamily="34" charset="0"/>
              </a:rPr>
              <a:t>      </a:t>
            </a:r>
            <a:r>
              <a:rPr lang="en-US" sz="3000" b="1" dirty="0" smtClean="0">
                <a:latin typeface="Calibri" pitchFamily="34" charset="0"/>
                <a:cs typeface="Calibri" pitchFamily="34" charset="0"/>
              </a:rPr>
              <a:t>Impact </a:t>
            </a:r>
            <a:r>
              <a:rPr lang="en-US" sz="3000" b="1" dirty="0">
                <a:latin typeface="Calibri" pitchFamily="34" charset="0"/>
                <a:cs typeface="Calibri" pitchFamily="34" charset="0"/>
              </a:rPr>
              <a:t>on Education</a:t>
            </a:r>
          </a:p>
          <a:p>
            <a:pPr marL="0" indent="0">
              <a:buNone/>
            </a:pPr>
            <a:r>
              <a:rPr lang="en-US" sz="2600" dirty="0" smtClean="0">
                <a:latin typeface="Calibri" pitchFamily="34" charset="0"/>
                <a:cs typeface="Calibri" pitchFamily="34" charset="0"/>
              </a:rPr>
              <a:t> </a:t>
            </a:r>
            <a:endParaRPr lang="en-US" sz="2600" b="0" dirty="0">
              <a:latin typeface="Calibri" pitchFamily="34" charset="0"/>
              <a:cs typeface="Calibri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itchFamily="34" charset="0"/>
                <a:cs typeface="Calibri" pitchFamily="34" charset="0"/>
              </a:rPr>
              <a:t>Increased absenteeism </a:t>
            </a:r>
            <a:endParaRPr lang="en-US" sz="2400" dirty="0" smtClean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en-US" sz="1000" dirty="0">
              <a:latin typeface="Calibri" pitchFamily="34" charset="0"/>
              <a:cs typeface="Calibri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itchFamily="34" charset="0"/>
                <a:cs typeface="Calibri" pitchFamily="34" charset="0"/>
              </a:rPr>
              <a:t>Lower achievement scores on standardized tests </a:t>
            </a:r>
            <a:endParaRPr lang="en-US" sz="2400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1000" dirty="0">
              <a:latin typeface="Calibri" pitchFamily="34" charset="0"/>
              <a:cs typeface="Calibri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itchFamily="34" charset="0"/>
                <a:cs typeface="Calibri" pitchFamily="34" charset="0"/>
              </a:rPr>
              <a:t>Increased grade retention </a:t>
            </a:r>
            <a:endParaRPr lang="en-US" sz="2400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1000" dirty="0">
              <a:latin typeface="Calibri" pitchFamily="34" charset="0"/>
              <a:cs typeface="Calibri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itchFamily="34" charset="0"/>
                <a:cs typeface="Calibri" pitchFamily="34" charset="0"/>
              </a:rPr>
              <a:t>4-6 months estimated academic recovery time after changing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schools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000" dirty="0">
              <a:latin typeface="Calibri" pitchFamily="34" charset="0"/>
              <a:cs typeface="Calibri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itchFamily="34" charset="0"/>
                <a:cs typeface="Calibri" pitchFamily="34" charset="0"/>
              </a:rPr>
              <a:t>Mobility during high school greatly diminishes the likelihood of graduation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b="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492" y="4722222"/>
            <a:ext cx="1973943" cy="1480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802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CPSPowerPoint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F35D01C65082B4FAD0EB0F3AEFEF19F" ma:contentTypeVersion="1" ma:contentTypeDescription="Create a new document." ma:contentTypeScope="" ma:versionID="9707a1045b55061be919ed6ea2a47b55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5ee724f78bef05bf5ae92e211722388d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 ma:index="8" ma:displayName="Category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041F6FF-1345-4BE9-862B-3761F54206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5E99C2D9-866C-4475-8258-F8F72E5E3E53}">
  <ds:schemaRefs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http://purl.org/dc/dcmitype/"/>
    <ds:schemaRef ds:uri="http://purl.org/dc/terms/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6FE50713-49CF-4C9D-B8B3-92950AAF79F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OCPSPowerPoint_template.potx</Template>
  <TotalTime>1288</TotalTime>
  <Words>624</Words>
  <Application>Microsoft Office PowerPoint</Application>
  <PresentationFormat>On-screen Show (4:3)</PresentationFormat>
  <Paragraphs>157</Paragraphs>
  <Slides>14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OCPSPowerPoint_template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Orange County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 Hernandez</dc:creator>
  <cp:lastModifiedBy>Smith, Jeanne</cp:lastModifiedBy>
  <cp:revision>161</cp:revision>
  <cp:lastPrinted>2012-09-24T20:32:51Z</cp:lastPrinted>
  <dcterms:created xsi:type="dcterms:W3CDTF">2011-07-14T11:08:22Z</dcterms:created>
  <dcterms:modified xsi:type="dcterms:W3CDTF">2016-03-21T16:39:58Z</dcterms:modified>
  <cp:category>powerpoint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0x0101000F35D01C65082B4FAD0EB0F3AEFEF19F</vt:lpwstr>
  </property>
</Properties>
</file>