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95A"/>
    <a:srgbClr val="F76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79AC1-D846-426B-BA17-8A28B4050547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B5DB4-840B-4E80-B1FB-A5637624C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2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15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21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72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27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07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45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0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5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0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02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4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58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5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3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4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5DB4-840B-4E80-B1FB-A5637624C0C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4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84428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083" y="289333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2AB9-01C7-4351-981D-2940A9063D45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1C85-FBE4-43A2-BF8B-4814EA1355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" y="4911639"/>
            <a:ext cx="3796479" cy="128654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063274" y="5685110"/>
            <a:ext cx="589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5A595A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READ</a:t>
            </a:r>
            <a:r>
              <a:rPr lang="en-US" sz="3600" dirty="0" smtClean="0">
                <a:solidFill>
                  <a:srgbClr val="5A595A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2</a:t>
            </a:r>
            <a:r>
              <a:rPr lang="en-US" sz="3000" dirty="0" smtClean="0">
                <a:solidFill>
                  <a:srgbClr val="5A595A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SUCCEED</a:t>
            </a:r>
            <a:r>
              <a:rPr lang="en-US" sz="3000" baseline="0" dirty="0" smtClean="0">
                <a:solidFill>
                  <a:srgbClr val="5A595A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PROGRAM</a:t>
            </a:r>
            <a:endParaRPr lang="en-US" sz="3000" dirty="0">
              <a:solidFill>
                <a:srgbClr val="5A595A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0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2AB9-01C7-4351-981D-2940A9063D45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1C85-FBE4-43A2-BF8B-4814EA135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2AB9-01C7-4351-981D-2940A9063D45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1C85-FBE4-43A2-BF8B-4814EA135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2AB9-01C7-4351-981D-2940A9063D45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1C85-FBE4-43A2-BF8B-4814EA135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2AB9-01C7-4351-981D-2940A9063D45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1C85-FBE4-43A2-BF8B-4814EA1355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8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2AB9-01C7-4351-981D-2940A9063D45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1C85-FBE4-43A2-BF8B-4814EA135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5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2AB9-01C7-4351-981D-2940A9063D45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1C85-FBE4-43A2-BF8B-4814EA135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5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2AB9-01C7-4351-981D-2940A9063D45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1C85-FBE4-43A2-BF8B-4814EA135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8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2AB9-01C7-4351-981D-2940A9063D45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1C85-FBE4-43A2-BF8B-4814EA13559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9" y="5360099"/>
            <a:ext cx="1695450" cy="103822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 flipV="1">
            <a:off x="429208" y="261257"/>
            <a:ext cx="11383347" cy="46653"/>
          </a:xfrm>
          <a:prstGeom prst="line">
            <a:avLst/>
          </a:prstGeom>
          <a:ln>
            <a:solidFill>
              <a:srgbClr val="F7652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429208" y="270588"/>
            <a:ext cx="9331" cy="57943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29208" y="6064898"/>
            <a:ext cx="97598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812555" y="307910"/>
            <a:ext cx="0" cy="50521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78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2BA2AB9-01C7-4351-981D-2940A9063D45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A21C85-FBE4-43A2-BF8B-4814EA135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9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2AB9-01C7-4351-981D-2940A9063D45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1C85-FBE4-43A2-BF8B-4814EA135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7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BA2AB9-01C7-4351-981D-2940A9063D45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A21C85-FBE4-43A2-BF8B-4814EA1355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58" y="5316038"/>
            <a:ext cx="1695450" cy="103822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 flipV="1">
            <a:off x="429208" y="261257"/>
            <a:ext cx="11383347" cy="46653"/>
          </a:xfrm>
          <a:prstGeom prst="line">
            <a:avLst/>
          </a:prstGeom>
          <a:ln>
            <a:solidFill>
              <a:srgbClr val="F7652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36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reativewithkid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636030"/>
            <a:ext cx="10058400" cy="1583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Kindness and Compassion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3734670"/>
            <a:ext cx="10058400" cy="1143000"/>
          </a:xfrm>
        </p:spPr>
        <p:txBody>
          <a:bodyPr/>
          <a:lstStyle/>
          <a:p>
            <a:r>
              <a:rPr lang="en-US" dirty="0" smtClean="0"/>
              <a:t>The foundation for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020253"/>
            <a:ext cx="3638938" cy="12331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20357" y="5636831"/>
            <a:ext cx="4911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dirty="0">
                <a:solidFill>
                  <a:srgbClr val="5A595A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READ</a:t>
            </a:r>
            <a:r>
              <a:rPr lang="en-US" sz="3600" dirty="0">
                <a:solidFill>
                  <a:srgbClr val="5A595A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2</a:t>
            </a:r>
            <a:r>
              <a:rPr lang="en-US" sz="3000" dirty="0">
                <a:solidFill>
                  <a:srgbClr val="5A595A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SUCCEED PROGRAM</a:t>
            </a:r>
            <a:endParaRPr lang="en-US" sz="3000" dirty="0">
              <a:solidFill>
                <a:srgbClr val="5A595A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3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 side by side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 </a:t>
            </a:r>
            <a:r>
              <a:rPr lang="en-US" dirty="0"/>
              <a:t>them how you learn as you go.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Making </a:t>
            </a:r>
            <a:r>
              <a:rPr lang="en-US" dirty="0"/>
              <a:t>mistakes is okay.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 </a:t>
            </a:r>
            <a:r>
              <a:rPr lang="en-US" dirty="0"/>
              <a:t>resiliency.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Let </a:t>
            </a:r>
            <a:r>
              <a:rPr lang="en-US" dirty="0"/>
              <a:t>go of your need to be right.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5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Correct with </a:t>
            </a:r>
            <a:r>
              <a:rPr lang="en-US" b="1" dirty="0" smtClean="0"/>
              <a:t>Kindness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Remember to separate the behavior from the child.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Always </a:t>
            </a:r>
            <a:r>
              <a:rPr lang="en-US" dirty="0"/>
              <a:t>be patient.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begin to feel frustrated while teaching a new task, step away.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Let </a:t>
            </a:r>
            <a:r>
              <a:rPr lang="en-US" dirty="0"/>
              <a:t>them know that even though their behavior is being corrected that you still enjoy their company and think they are a great kid.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 </a:t>
            </a:r>
            <a:r>
              <a:rPr lang="en-US" dirty="0"/>
              <a:t>when they are frustrated with you that you still like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0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Listen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Listen carefully to what the children are saying and the emotion behind it.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Validate </a:t>
            </a:r>
            <a:r>
              <a:rPr lang="en-US" dirty="0"/>
              <a:t>the emotion.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97475" y="5940489"/>
            <a:ext cx="6096000" cy="6232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“Listen a second longer than you have patience for”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Alyssa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Marquess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www.creativewithkids.com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4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Have fun</a:t>
            </a:r>
            <a:r>
              <a:rPr lang="en-US" b="1" dirty="0" smtClean="0"/>
              <a:t>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 </a:t>
            </a:r>
            <a:r>
              <a:rPr lang="en-US" dirty="0" smtClean="0"/>
              <a:t>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silly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Enjoy yourself and the kids will enjoy themselves too!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93" y="1119343"/>
            <a:ext cx="6461760" cy="4846320"/>
          </a:xfrm>
        </p:spPr>
      </p:pic>
    </p:spTree>
    <p:extLst>
      <p:ext uri="{BB962C8B-B14F-4D97-AF65-F5344CB8AC3E}">
        <p14:creationId xmlns:p14="http://schemas.microsoft.com/office/powerpoint/2010/main" val="461586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Trust that you are </a:t>
            </a:r>
            <a:r>
              <a:rPr lang="en-US" b="1" dirty="0" smtClean="0"/>
              <a:t>enough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kids know your care they care too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Being a consistent presence can change a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Another loving adult can make a difference to a 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70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352585"/>
            <a:ext cx="10113264" cy="114879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“Too often we underestimate the power of a touch, a smile, a kind word, a listening ear, an honest compliment, or the smallest act of caring, all of which have the potential to turn a life around.” </a:t>
            </a:r>
          </a:p>
          <a:p>
            <a:r>
              <a:rPr lang="en-US" sz="2000" dirty="0"/>
              <a:t>― Leo </a:t>
            </a:r>
            <a:r>
              <a:rPr lang="en-US" sz="2000" dirty="0"/>
              <a:t>Buscaglia</a:t>
            </a:r>
            <a:endParaRPr lang="en-US" sz="2000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8"/>
          <a:stretch/>
        </p:blipFill>
        <p:spPr>
          <a:xfrm>
            <a:off x="988062" y="0"/>
            <a:ext cx="10058400" cy="49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93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4527" y="2776654"/>
            <a:ext cx="4917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 for all you do for our children!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6" y="1169419"/>
            <a:ext cx="4318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1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387154"/>
            <a:ext cx="10113264" cy="822960"/>
          </a:xfrm>
        </p:spPr>
        <p:txBody>
          <a:bodyPr/>
          <a:lstStyle/>
          <a:p>
            <a:r>
              <a:rPr lang="en-US" dirty="0"/>
              <a:t>“People don't care how much you know until they know how much you care.” </a:t>
            </a:r>
            <a:r>
              <a:rPr lang="en-US" sz="1800" dirty="0"/>
              <a:t>John C. Maxwell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9988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2488" y="518851"/>
            <a:ext cx="6096000" cy="51311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social and emotional </a:t>
            </a: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child’s capacity to identify, understand, experience, manage, and express a full range of positive and negative emotions in a productive </a:t>
            </a: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child’s ability to regulate </a:t>
            </a:r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one’s own behavior </a:t>
            </a:r>
            <a:endParaRPr lang="en-US" b="1" dirty="0" smtClean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</a:t>
            </a:r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 to calm </a:t>
            </a: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</a:t>
            </a:r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 to accurately read another person’s </a:t>
            </a: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emotions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</a:t>
            </a:r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empathy for </a:t>
            </a: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</a:t>
            </a:r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sustain close, satisfying relationships with other children and adults; </a:t>
            </a:r>
            <a:endParaRPr lang="en-US" b="1" dirty="0" smtClean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Actively </a:t>
            </a:r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the environment and learn. </a:t>
            </a:r>
            <a:r>
              <a:rPr lang="en-US" sz="1200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(www.seedsofcompassion.org)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322" y="1734902"/>
            <a:ext cx="3359615" cy="251971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3481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make a difference?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90" y="2152185"/>
            <a:ext cx="4891668" cy="36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Respect one another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7" y="1233488"/>
            <a:ext cx="6261100" cy="4254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Treat the children with the same respect you would treat someone you are trying to impress. Use please, thank you.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0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Begin positively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Help the children understand that they are capable of this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</a:t>
            </a:r>
            <a:r>
              <a:rPr lang="en-US" dirty="0"/>
              <a:t>think we will have a great session </a:t>
            </a:r>
            <a:r>
              <a:rPr lang="en-US" dirty="0" smtClean="0"/>
              <a:t>today</a:t>
            </a:r>
            <a:r>
              <a:rPr lang="en-US" dirty="0"/>
              <a:t>.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</a:t>
            </a:r>
            <a:r>
              <a:rPr lang="en-US" dirty="0"/>
              <a:t>am so happy to be with you today.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</a:t>
            </a:r>
            <a:r>
              <a:rPr lang="en-US" dirty="0"/>
              <a:t>are going to do great work today. I can feel it!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9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Cross Body Movement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40" y="731838"/>
            <a:ext cx="5590794" cy="5257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These are movements </a:t>
            </a:r>
            <a:r>
              <a:rPr lang="en-US" dirty="0"/>
              <a:t>that cause the arms and legs to cross over the mid-line of the </a:t>
            </a:r>
            <a:r>
              <a:rPr lang="en-US" dirty="0" smtClean="0"/>
              <a:t>body</a:t>
            </a:r>
          </a:p>
          <a:p>
            <a:r>
              <a:rPr lang="en-US" dirty="0" smtClean="0"/>
              <a:t>This movement causes </a:t>
            </a:r>
            <a:r>
              <a:rPr lang="en-US" dirty="0"/>
              <a:t>the left side of the brain to work together with the right side of the brain.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important for activities such as reading and writing which require the hand and eye to cross the mid-line.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8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 good </a:t>
            </a:r>
            <a:r>
              <a:rPr lang="en-US" b="1" dirty="0" smtClean="0"/>
              <a:t>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What most inspires a child to grow up caring about others is the caring that the child receives. </a:t>
            </a:r>
            <a:endParaRPr lang="en-US" i="1" dirty="0" smtClean="0"/>
          </a:p>
          <a:p>
            <a:r>
              <a:rPr lang="en-US" i="1" dirty="0" smtClean="0"/>
              <a:t>That </a:t>
            </a:r>
            <a:r>
              <a:rPr lang="en-US" i="1" dirty="0"/>
              <a:t>nurturing is itself a perfect role model for children. </a:t>
            </a:r>
            <a:endParaRPr lang="en-US" i="1" dirty="0" smtClean="0"/>
          </a:p>
          <a:p>
            <a:r>
              <a:rPr lang="en-US" i="1" dirty="0" smtClean="0"/>
              <a:t>Experts </a:t>
            </a:r>
            <a:r>
              <a:rPr lang="en-US" i="1" dirty="0"/>
              <a:t>point out that when children feel they have a secure base at home, they're more likely to venture out and pay attention to others. </a:t>
            </a:r>
            <a:endParaRPr lang="en-US" i="1" dirty="0" smtClean="0"/>
          </a:p>
          <a:p>
            <a:r>
              <a:rPr lang="en-US" i="1" dirty="0" smtClean="0"/>
              <a:t>It's </a:t>
            </a:r>
            <a:r>
              <a:rPr lang="en-US" i="1" dirty="0"/>
              <a:t>when they feel deprived of love and nurturing that they focus too much on themselves and their own needs.</a:t>
            </a:r>
            <a:r>
              <a:rPr lang="en-US" dirty="0"/>
              <a:t> </a:t>
            </a:r>
            <a:endParaRPr lang="en-US" dirty="0" smtClean="0"/>
          </a:p>
          <a:p>
            <a:endParaRPr lang="en-US" sz="1800" i="1" dirty="0"/>
          </a:p>
          <a:p>
            <a:r>
              <a:rPr lang="en-US" sz="1800" i="1" dirty="0" smtClean="0"/>
              <a:t>An </a:t>
            </a:r>
            <a:r>
              <a:rPr lang="en-US" sz="1800" i="1" dirty="0"/>
              <a:t>excerpt from an online article from the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American </a:t>
            </a:r>
            <a:r>
              <a:rPr lang="en-US" sz="1800" i="1" dirty="0"/>
              <a:t>Psychological Association website.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8859" y="4027474"/>
            <a:ext cx="3048184" cy="228613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Smile </a:t>
            </a:r>
            <a:r>
              <a:rPr lang="en-US" dirty="0"/>
              <a:t>when you first see your student.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Look </a:t>
            </a:r>
            <a:r>
              <a:rPr lang="en-US" dirty="0"/>
              <a:t>at them with kindness in your eyes.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8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Focus on the positive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children want to please you. They love to hear words of encouragement.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</a:t>
            </a:r>
            <a:r>
              <a:rPr lang="en-US" dirty="0"/>
              <a:t>like to see you smile, and they want to know that they make you proud.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Try </a:t>
            </a:r>
            <a:r>
              <a:rPr lang="en-US" dirty="0"/>
              <a:t>to come up with something positive that went well last week or the current week.  A concrete example of them doing something well. 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5910"/>
            <a:ext cx="6492875" cy="4869656"/>
          </a:xfrm>
        </p:spPr>
      </p:pic>
    </p:spTree>
    <p:extLst>
      <p:ext uri="{BB962C8B-B14F-4D97-AF65-F5344CB8AC3E}">
        <p14:creationId xmlns:p14="http://schemas.microsoft.com/office/powerpoint/2010/main" val="435316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1012</TotalTime>
  <Words>675</Words>
  <Application>Microsoft Office PowerPoint</Application>
  <PresentationFormat>Widescreen</PresentationFormat>
  <Paragraphs>79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Nirmala UI</vt:lpstr>
      <vt:lpstr>Times New Roman</vt:lpstr>
      <vt:lpstr>Retrospect</vt:lpstr>
      <vt:lpstr>Kindness and Compassion</vt:lpstr>
      <vt:lpstr>“People don't care how much you know until they know how much you care.” John C. Maxwell</vt:lpstr>
      <vt:lpstr>PowerPoint Presentation</vt:lpstr>
      <vt:lpstr>How can we make a difference?</vt:lpstr>
      <vt:lpstr>Respect one another</vt:lpstr>
      <vt:lpstr>Begin positively</vt:lpstr>
      <vt:lpstr>Cross Body Movement</vt:lpstr>
      <vt:lpstr>Model good behavior</vt:lpstr>
      <vt:lpstr>Focus on the positive</vt:lpstr>
      <vt:lpstr>Work side by side</vt:lpstr>
      <vt:lpstr>Correct with Kindness</vt:lpstr>
      <vt:lpstr>Listen</vt:lpstr>
      <vt:lpstr>Have fun!</vt:lpstr>
      <vt:lpstr>Trust that you are enough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 D. Smith</dc:creator>
  <cp:lastModifiedBy>Jeanne D. Smith</cp:lastModifiedBy>
  <cp:revision>9</cp:revision>
  <dcterms:created xsi:type="dcterms:W3CDTF">2015-03-24T20:34:49Z</dcterms:created>
  <dcterms:modified xsi:type="dcterms:W3CDTF">2015-03-25T13:29:06Z</dcterms:modified>
</cp:coreProperties>
</file>