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9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1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6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1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1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3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2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2D021-1822-4EBF-A44A-1D741C2E83E4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E164-8FCF-4328-A839-EAD9383DA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/>
          <a:lstStyle/>
          <a:p>
            <a:r>
              <a:rPr lang="en-US" b="1" dirty="0" smtClean="0"/>
              <a:t>Vocabulary Acquisition for Young Children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5" y="241705"/>
            <a:ext cx="6705600" cy="1665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14800"/>
            <a:ext cx="3508248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Types of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27" y="1704253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Researchers often refer to four types of vocabulary</a:t>
            </a:r>
            <a:endParaRPr lang="en-US" dirty="0"/>
          </a:p>
          <a:p>
            <a:r>
              <a:rPr lang="en-US" b="1" dirty="0" smtClean="0"/>
              <a:t>listening </a:t>
            </a:r>
            <a:r>
              <a:rPr lang="en-US" b="1" dirty="0"/>
              <a:t>vocabulary—</a:t>
            </a:r>
            <a:r>
              <a:rPr lang="en-US" dirty="0"/>
              <a:t>the words we need to know to understand what we hear.</a:t>
            </a:r>
          </a:p>
          <a:p>
            <a:r>
              <a:rPr lang="en-US" b="1" dirty="0" smtClean="0"/>
              <a:t>speaking </a:t>
            </a:r>
            <a:r>
              <a:rPr lang="en-US" b="1" dirty="0"/>
              <a:t>vocabulary—</a:t>
            </a:r>
            <a:r>
              <a:rPr lang="en-US" dirty="0"/>
              <a:t>the words we use when we speak.</a:t>
            </a:r>
          </a:p>
          <a:p>
            <a:r>
              <a:rPr lang="en-US" b="1" dirty="0" smtClean="0"/>
              <a:t>reading </a:t>
            </a:r>
            <a:r>
              <a:rPr lang="en-US" b="1" dirty="0"/>
              <a:t>vocabulary—</a:t>
            </a:r>
            <a:r>
              <a:rPr lang="en-US" dirty="0"/>
              <a:t>the words we need to know to understand what we read.</a:t>
            </a:r>
          </a:p>
          <a:p>
            <a:r>
              <a:rPr lang="en-US" b="1" dirty="0" smtClean="0"/>
              <a:t>writing </a:t>
            </a:r>
            <a:r>
              <a:rPr lang="en-US" b="1" dirty="0"/>
              <a:t>vocabulary—</a:t>
            </a:r>
            <a:r>
              <a:rPr lang="en-US" dirty="0"/>
              <a:t>the words we use in writing.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Four Types of Vocabulary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7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Children learn the meanings of most words indirectly, through everyday experiences with oral and written language.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They </a:t>
            </a:r>
            <a:r>
              <a:rPr lang="en-US" b="1" dirty="0"/>
              <a:t>engage daily in oral language.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They </a:t>
            </a:r>
            <a:r>
              <a:rPr lang="en-US" b="1" dirty="0"/>
              <a:t>listen to adults read to them.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They </a:t>
            </a:r>
            <a:r>
              <a:rPr lang="en-US" b="1" dirty="0"/>
              <a:t>read extensively on their own.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0338" y="2286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How Children Learn Meanings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38" y="2209799"/>
            <a:ext cx="4140513" cy="29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Learned Vocabulary: Direct vs. 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Direct instruction helps students learn difficult words, such as words that represent complex concepts that are not part of the students’ everyday experiences. Direct instruction of vocabulary relevant to a given text leads to better reading comprehension. </a:t>
            </a:r>
            <a:endParaRPr lang="en-US" dirty="0" smtClean="0"/>
          </a:p>
          <a:p>
            <a:r>
              <a:rPr lang="en-US" b="1" dirty="0" smtClean="0"/>
              <a:t>Direct </a:t>
            </a:r>
            <a:r>
              <a:rPr lang="en-US" b="1" dirty="0"/>
              <a:t>instruction </a:t>
            </a:r>
            <a:r>
              <a:rPr lang="en-US" dirty="0"/>
              <a:t>includes: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students with specific word instruction; and</a:t>
            </a:r>
          </a:p>
          <a:p>
            <a:pPr lvl="1"/>
            <a:r>
              <a:rPr lang="en-US" dirty="0" smtClean="0"/>
              <a:t>teaching </a:t>
            </a:r>
            <a:r>
              <a:rPr lang="en-US" dirty="0"/>
              <a:t>students word-learning strategies.</a:t>
            </a:r>
          </a:p>
          <a:p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8364" y="60198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0999" y="304800"/>
            <a:ext cx="8309391" cy="125369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Learned Vocabulary: Direct vs. Indirect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4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Children Can Learn Indirectly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Question: How </a:t>
            </a:r>
            <a:r>
              <a:rPr lang="en-US" b="1" dirty="0"/>
              <a:t>can I help children learn words indirectly?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Read to children out loud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Have children read independently outside the classroom</a:t>
            </a:r>
          </a:p>
          <a:p>
            <a:pPr marL="0" indent="0">
              <a:buNone/>
            </a:pPr>
            <a:r>
              <a:rPr lang="en-US" b="1" dirty="0" smtClean="0"/>
              <a:t>Question: What </a:t>
            </a:r>
            <a:r>
              <a:rPr lang="en-US" b="1" dirty="0"/>
              <a:t>words should I teach?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Important </a:t>
            </a:r>
            <a:r>
              <a:rPr lang="en-US" b="1" dirty="0"/>
              <a:t>words.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Useful </a:t>
            </a:r>
            <a:r>
              <a:rPr lang="en-US" b="1" dirty="0"/>
              <a:t>words.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Difficult </a:t>
            </a:r>
            <a:r>
              <a:rPr lang="en-US" b="1" dirty="0"/>
              <a:t>words. </a:t>
            </a:r>
            <a:endParaRPr lang="en-US" dirty="0"/>
          </a:p>
          <a:p>
            <a:pPr lvl="1"/>
            <a:r>
              <a:rPr lang="en-US" dirty="0"/>
              <a:t>Words with multiple meanings are particularly challenging for students.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How Children Can Learn Indirectly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3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Learning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Difficult words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Idiomatic expressions also can be difficult for students, especially for students who are English language learners.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Examples: “</a:t>
            </a:r>
            <a:r>
              <a:rPr lang="en-US" dirty="0"/>
              <a:t>hard hearted,“ “a chip off the old block,“ “drawing a blank,“ or “get the picture.“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Indirect Learning (continued)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cccoe.net/social/images/g04078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4113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9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720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Question: </a:t>
            </a:r>
            <a:r>
              <a:rPr lang="en-US" b="1" dirty="0" smtClean="0"/>
              <a:t>How well </a:t>
            </a:r>
            <a:r>
              <a:rPr lang="en-US" b="1" dirty="0"/>
              <a:t>do children need to “know” vocabulary words?</a:t>
            </a:r>
            <a:endParaRPr lang="en-US" dirty="0"/>
          </a:p>
          <a:p>
            <a:pPr lvl="0"/>
            <a:r>
              <a:rPr lang="en-US" dirty="0"/>
              <a:t>Students do not either know or not know words. Rather, they know words to varying degrees.</a:t>
            </a:r>
          </a:p>
          <a:p>
            <a:pPr lvl="0"/>
            <a:r>
              <a:rPr lang="en-US" dirty="0"/>
              <a:t>These three levels of word knowledge are called </a:t>
            </a:r>
            <a:r>
              <a:rPr lang="en-US" b="1" dirty="0"/>
              <a:t>unknown</a:t>
            </a:r>
            <a:r>
              <a:rPr lang="en-US" dirty="0"/>
              <a:t>, </a:t>
            </a:r>
            <a:r>
              <a:rPr lang="en-US" b="1" dirty="0"/>
              <a:t>acquainted</a:t>
            </a:r>
            <a:r>
              <a:rPr lang="en-US" dirty="0"/>
              <a:t>, and </a:t>
            </a:r>
            <a:r>
              <a:rPr lang="en-US" b="1" dirty="0"/>
              <a:t>established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Word Knowledge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85" y="25146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4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spelling, Different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6577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sow </a:t>
            </a:r>
            <a:r>
              <a:rPr lang="en-US" dirty="0"/>
              <a:t>(a female pig); </a:t>
            </a:r>
            <a:r>
              <a:rPr lang="en-US" b="1" dirty="0"/>
              <a:t>sow </a:t>
            </a:r>
            <a:r>
              <a:rPr lang="en-US" dirty="0"/>
              <a:t>(to plant seeds)</a:t>
            </a:r>
          </a:p>
          <a:p>
            <a:r>
              <a:rPr lang="en-US" b="1" dirty="0"/>
              <a:t>bow </a:t>
            </a:r>
            <a:r>
              <a:rPr lang="en-US" dirty="0"/>
              <a:t>(a knot with loops); </a:t>
            </a:r>
            <a:r>
              <a:rPr lang="en-US" b="1" dirty="0"/>
              <a:t>bow </a:t>
            </a:r>
            <a:r>
              <a:rPr lang="en-US" dirty="0"/>
              <a:t>(the front of a ship)</a:t>
            </a:r>
          </a:p>
          <a:p>
            <a:r>
              <a:rPr lang="en-US" b="1" dirty="0"/>
              <a:t>mail </a:t>
            </a:r>
            <a:r>
              <a:rPr lang="en-US" dirty="0"/>
              <a:t>(letters, cards, and packages);</a:t>
            </a:r>
          </a:p>
          <a:p>
            <a:r>
              <a:rPr lang="en-US" b="1" dirty="0"/>
              <a:t>mail </a:t>
            </a:r>
            <a:r>
              <a:rPr lang="en-US" dirty="0"/>
              <a:t>(a type of armor)</a:t>
            </a:r>
          </a:p>
          <a:p>
            <a:r>
              <a:rPr lang="en-US" b="1" dirty="0"/>
              <a:t>ray </a:t>
            </a:r>
            <a:r>
              <a:rPr lang="en-US" dirty="0"/>
              <a:t>(a narrow beam of light);</a:t>
            </a:r>
          </a:p>
          <a:p>
            <a:r>
              <a:rPr lang="en-US" b="1" dirty="0"/>
              <a:t>ray </a:t>
            </a:r>
            <a:r>
              <a:rPr lang="en-US" dirty="0"/>
              <a:t>(a type of fish); </a:t>
            </a:r>
            <a:r>
              <a:rPr lang="en-US" b="1" dirty="0"/>
              <a:t>ray </a:t>
            </a:r>
            <a:r>
              <a:rPr lang="en-US" dirty="0"/>
              <a:t>(part of a line)</a:t>
            </a:r>
          </a:p>
          <a:p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627" y="309418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Same Spelling, Different Meanings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www.glossophilia.org/wp-content/uploads/homo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980873" cy="23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3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words in other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Learning words and concepts in science, social studies, and mathematics is even more challenging</a:t>
            </a:r>
            <a:r>
              <a:rPr lang="en-US" dirty="0"/>
              <a:t> because each major concept often is associated with many other new concepts.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Example: the concept of </a:t>
            </a:r>
            <a:r>
              <a:rPr lang="en-US" b="1" dirty="0" smtClean="0"/>
              <a:t>deserts </a:t>
            </a:r>
            <a:r>
              <a:rPr lang="en-US" dirty="0"/>
              <a:t>is often associated with other concepts that may </a:t>
            </a:r>
            <a:r>
              <a:rPr lang="en-US" dirty="0" smtClean="0"/>
              <a:t>be unfamiliar</a:t>
            </a:r>
            <a:r>
              <a:rPr lang="en-US" dirty="0"/>
              <a:t>, such as </a:t>
            </a:r>
            <a:r>
              <a:rPr lang="en-US" b="1" dirty="0"/>
              <a:t>cactus</a:t>
            </a:r>
            <a:r>
              <a:rPr lang="en-US" dirty="0"/>
              <a:t>, </a:t>
            </a:r>
            <a:r>
              <a:rPr lang="en-US" b="1" dirty="0"/>
              <a:t>plateau</a:t>
            </a:r>
            <a:r>
              <a:rPr lang="en-US" dirty="0"/>
              <a:t>, and </a:t>
            </a:r>
            <a:r>
              <a:rPr lang="en-US" b="1" dirty="0"/>
              <a:t>mesa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Learning Words in Other Subjects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5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students foster </a:t>
            </a:r>
            <a:r>
              <a:rPr lang="en-US" b="1" dirty="0" smtClean="0"/>
              <a:t>word </a:t>
            </a:r>
            <a:r>
              <a:rPr lang="en-US" b="1" dirty="0"/>
              <a:t>consciousness</a:t>
            </a:r>
            <a:r>
              <a:rPr lang="en-US" dirty="0"/>
              <a:t>—an awareness of and interest in words, their meanings, and their power.</a:t>
            </a:r>
          </a:p>
          <a:p>
            <a:r>
              <a:rPr lang="en-US" dirty="0"/>
              <a:t>Word-conscious students know many words and use them well. They enjoy words and are eager to learn new words—and they know how to learn them.</a:t>
            </a:r>
          </a:p>
          <a:p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Word Consciousness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0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to Foster Word Consciousness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You can help your students develop word consciousness in several ways.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Call their attention to the way authors choose words to convey particular meanings.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Encourage students to play with words by engaging in word play, such as puns or palindromes.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Help them research a word’s origin or history.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You can also encourage them to search for examples of a word’s usage in their everyday lives.</a:t>
            </a:r>
          </a:p>
          <a:p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Ways to Foster Word Consciousness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7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14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Research shows there is a great disparity of vocabulary acquisition based mainly on economic circumstances. Children enter school with "meaningful differences" in vocabulary knowledge. </a:t>
            </a:r>
            <a:endParaRPr lang="en-US" sz="2000" dirty="0" smtClean="0"/>
          </a:p>
          <a:p>
            <a:r>
              <a:rPr lang="en-US" sz="2000" dirty="0" smtClean="0"/>
              <a:t>Race</a:t>
            </a:r>
            <a:r>
              <a:rPr lang="en-US" sz="2000" dirty="0"/>
              <a:t>, ethnicity, gender and birth order do not seem to be an indicator of vocabulary knowledge but what does seem to matter is relative economic advantage</a:t>
            </a:r>
            <a:r>
              <a:rPr lang="en-US" sz="2000" baseline="30000" dirty="0"/>
              <a:t>3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Research on Vocabulary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2810810" cy="42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4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6000" b="1" i="1" dirty="0" smtClean="0">
                <a:latin typeface="+mj-lt"/>
              </a:rPr>
              <a:t>Thank you for all you do!</a:t>
            </a:r>
            <a:br>
              <a:rPr lang="en-US" sz="6000" b="1" i="1" dirty="0" smtClean="0">
                <a:latin typeface="+mj-lt"/>
              </a:rPr>
            </a:br>
            <a:r>
              <a:rPr lang="en-US" sz="6000" b="1" i="1" dirty="0" smtClean="0">
                <a:latin typeface="+mj-lt"/>
              </a:rPr>
              <a:t/>
            </a:r>
            <a:br>
              <a:rPr lang="en-US" sz="6000" b="1" i="1" dirty="0" smtClean="0">
                <a:latin typeface="+mj-lt"/>
              </a:rPr>
            </a:br>
            <a:r>
              <a:rPr lang="en-US" sz="4400" b="1" i="1" dirty="0" smtClean="0">
                <a:latin typeface="+mj-lt"/>
              </a:rPr>
              <a:t>Our students are so fortunate to hav</a:t>
            </a:r>
            <a:r>
              <a:rPr lang="en-US" sz="4400" b="1" i="1" dirty="0" smtClean="0">
                <a:latin typeface="+mj-lt"/>
              </a:rPr>
              <a:t>e you in their lives. </a:t>
            </a:r>
            <a:endParaRPr lang="en-US" sz="4400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3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20008"/>
              </p:ext>
            </p:extLst>
          </p:nvPr>
        </p:nvGraphicFramePr>
        <p:xfrm>
          <a:off x="304800" y="3048000"/>
          <a:ext cx="8458200" cy="1838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664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Family Status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Actual Differences in Quantity of Words Heard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Actual Differences in Quality of Words Heard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91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Welfare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616 words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affirmations, 11 prohibitions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91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Working Class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1,251 words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 affirmations, 7 prohibitions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91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Professional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2,153 words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 affirmations, 5 prohibitions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215196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</a:t>
            </a:r>
            <a:r>
              <a:rPr lang="en-US" sz="2400" b="1" dirty="0"/>
              <a:t>a typical </a:t>
            </a:r>
            <a:r>
              <a:rPr lang="en-US" sz="2400" b="1" u="sng" dirty="0"/>
              <a:t>hour</a:t>
            </a:r>
            <a:r>
              <a:rPr lang="en-US" sz="2400" b="1" dirty="0"/>
              <a:t>, the average child hears:</a:t>
            </a:r>
            <a:endParaRPr lang="en-US" sz="2400" dirty="0"/>
          </a:p>
        </p:txBody>
      </p:sp>
      <p:pic>
        <p:nvPicPr>
          <p:cNvPr id="5" name="Picture 4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4627" y="3048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Emergence of the Problem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556844"/>
              </p:ext>
            </p:extLst>
          </p:nvPr>
        </p:nvGraphicFramePr>
        <p:xfrm>
          <a:off x="609600" y="2133600"/>
          <a:ext cx="7543800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60"/>
                <a:gridCol w="1508760"/>
                <a:gridCol w="1508760"/>
                <a:gridCol w="1508760"/>
                <a:gridCol w="1508760"/>
              </a:tblGrid>
              <a:tr h="935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Family Status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Words heard per hour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Words heard in a 100-hour week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Words heard in a 5,200 hour 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Words heard in 4 years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517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Welfare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million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 million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620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Working Class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million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 million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517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Professional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2,153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 million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 million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pic>
        <p:nvPicPr>
          <p:cNvPr id="5" name="Picture 4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4627" y="4572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Cumulative Vocabulary Experiences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093432"/>
              </p:ext>
            </p:extLst>
          </p:nvPr>
        </p:nvGraphicFramePr>
        <p:xfrm>
          <a:off x="1676400" y="2076032"/>
          <a:ext cx="4953000" cy="2641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500"/>
                <a:gridCol w="2476500"/>
              </a:tblGrid>
              <a:tr h="71751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Cumulative Vocabulary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Children from welfare families: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 words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64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Children from working class families: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700 words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641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Children from professional families: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1,100 words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7244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References</a:t>
            </a:r>
            <a:endParaRPr lang="en-US" dirty="0"/>
          </a:p>
          <a:p>
            <a:r>
              <a:rPr lang="en-US" b="1" baseline="30000" dirty="0"/>
              <a:t> </a:t>
            </a:r>
            <a:endParaRPr lang="en-US" dirty="0"/>
          </a:p>
          <a:p>
            <a:r>
              <a:rPr lang="en-US" b="1" baseline="30000" dirty="0"/>
              <a:t>1</a:t>
            </a:r>
            <a:r>
              <a:rPr lang="en-US" b="1" dirty="0"/>
              <a:t>Hart, B., &amp; </a:t>
            </a:r>
            <a:r>
              <a:rPr lang="en-US" b="1" dirty="0" err="1"/>
              <a:t>Risley</a:t>
            </a:r>
            <a:r>
              <a:rPr lang="en-US" b="1" dirty="0"/>
              <a:t>, R. T. (1995). </a:t>
            </a:r>
            <a:r>
              <a:rPr lang="en-US" b="1" u="sng" dirty="0"/>
              <a:t>Meaningful differences in the everyday experience of young American children</a:t>
            </a:r>
            <a:r>
              <a:rPr lang="en-US" b="1" dirty="0"/>
              <a:t>. Baltimore: Paul H. Brookes.</a:t>
            </a:r>
            <a:endParaRPr lang="en-US" dirty="0"/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5391" y="3048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Meaningful Differences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8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953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Vocabulary refers to the words we must know to communicate effectively. In general, it can be described as oral vocabulary or reading vocabulary.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Oral vocabulary refers to words that we use in speaking or recognize in listening.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Reading vocabulary refers to words we recognize or use in print.</a:t>
            </a:r>
          </a:p>
          <a:p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627" y="2286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What is Vocabulary?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Vocabulary Delays &amp; Early Childh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95" y="1676400"/>
            <a:ext cx="3657800" cy="19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arningunlimitedllc.com/wp-content/uploads/2013/02/vocab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882775" cy="177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3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447800"/>
            <a:ext cx="5181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Vocabulary </a:t>
            </a:r>
            <a:r>
              <a:rPr lang="en-US" b="1" dirty="0"/>
              <a:t>plays an important part in learning to read. As beginning readers, children use the words they have heard to make sense of the words they see in print.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Example…Dig</a:t>
            </a:r>
            <a:r>
              <a:rPr lang="en-US" dirty="0" smtClean="0"/>
              <a:t>-familiar</a:t>
            </a:r>
            <a:r>
              <a:rPr lang="en-US" dirty="0"/>
              <a:t>, recognizes that the sounds make up a very familiar word that she has heard and said many times.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Beginning readers have a much more difficult time reading words that are not already part of their oral vocabulary.</a:t>
            </a:r>
          </a:p>
          <a:p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198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Role of Vocabulary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eattletimes.com/ABPub/2010/07/30/2012494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39047"/>
            <a:ext cx="2819400" cy="3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1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Vocabulary also is very important to reading comprehension. </a:t>
            </a:r>
            <a:endParaRPr lang="en-US" dirty="0"/>
          </a:p>
          <a:p>
            <a:pPr lvl="1"/>
            <a:r>
              <a:rPr lang="en-US" dirty="0"/>
              <a:t>Readers cannot understand what they are reading without knowing what most of the words </a:t>
            </a:r>
            <a:r>
              <a:rPr lang="en-US" dirty="0" smtClean="0"/>
              <a:t>mean.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children learn to read more advanced texts, they must learn the meaning of new words that are not part of their oral vocabulary.</a:t>
            </a:r>
          </a:p>
          <a:p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9436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Vocabulary (continued)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3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on Vocabulary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76400"/>
            <a:ext cx="4191000" cy="42973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What does scientifically based research tell us about vocabulary instruction?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vocabulary is learned </a:t>
            </a:r>
            <a:r>
              <a:rPr lang="en-US" dirty="0" smtClean="0"/>
              <a:t>indirectly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Some </a:t>
            </a:r>
            <a:r>
              <a:rPr lang="en-US" dirty="0"/>
              <a:t>vocabulary must be taught directly.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OC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373" y="6096000"/>
            <a:ext cx="2502027" cy="6286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Research on Vocabulary Instruction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3.bp.blogspot.com/_PHOqsr2Y1CI/SlJCkgbMtyI/AAAAAAAAACk/3lYZmLwOfhw/s1600/voc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2" y="2133600"/>
            <a:ext cx="3666743" cy="38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5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1034</Words>
  <Application>Microsoft Office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Vocabulary Acquisition for Young Children</vt:lpstr>
      <vt:lpstr>Research on Vocabulary</vt:lpstr>
      <vt:lpstr>PowerPoint Presentation</vt:lpstr>
      <vt:lpstr>PowerPoint Presentation</vt:lpstr>
      <vt:lpstr>PowerPoint Presentation</vt:lpstr>
      <vt:lpstr>PowerPoint Presentation</vt:lpstr>
      <vt:lpstr>Role of Vocabulary</vt:lpstr>
      <vt:lpstr>Vocabulary (continued)</vt:lpstr>
      <vt:lpstr>Research on Vocabulary Instruction</vt:lpstr>
      <vt:lpstr>Four Types of Vocabulary</vt:lpstr>
      <vt:lpstr>PowerPoint Presentation</vt:lpstr>
      <vt:lpstr>Learned Vocabulary: Direct vs. Indirect</vt:lpstr>
      <vt:lpstr>How Children Can Learn Indirectly</vt:lpstr>
      <vt:lpstr>Indirect Learning (continued)</vt:lpstr>
      <vt:lpstr>Word Knowledge</vt:lpstr>
      <vt:lpstr>Same spelling, Different Meanings</vt:lpstr>
      <vt:lpstr>Learning words in other subjects</vt:lpstr>
      <vt:lpstr>Word Consciousness</vt:lpstr>
      <vt:lpstr>Ways to Foster Word Consciousness</vt:lpstr>
      <vt:lpstr>PowerPoint Presentation</vt:lpstr>
    </vt:vector>
  </TitlesOfParts>
  <Company>OCPS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Acquisition for Young Children</dc:title>
  <dc:creator>Windows User</dc:creator>
  <cp:lastModifiedBy>Smith, Jeanne</cp:lastModifiedBy>
  <cp:revision>15</cp:revision>
  <dcterms:created xsi:type="dcterms:W3CDTF">2014-11-20T18:54:18Z</dcterms:created>
  <dcterms:modified xsi:type="dcterms:W3CDTF">2014-12-04T19:07:53Z</dcterms:modified>
</cp:coreProperties>
</file>