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1"/>
  </p:notesMasterIdLst>
  <p:handoutMasterIdLst>
    <p:handoutMasterId r:id="rId12"/>
  </p:handout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9595" autoAdjust="0"/>
  </p:normalViewPr>
  <p:slideViewPr>
    <p:cSldViewPr snapToGrid="0" snapToObjects="1">
      <p:cViewPr varScale="1">
        <p:scale>
          <a:sx n="44" d="100"/>
          <a:sy n="44" d="100"/>
        </p:scale>
        <p:origin x="-1181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5248DF9-2AC3-43D8-83D7-9D5CBFDC3D0C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13458E3-8B08-4E02-BE12-494459824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6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354F0D1-2B4B-2C4A-B802-4A3505CFAD9D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C73D5F1-74C9-EF42-8B59-EA9A3E771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70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 to this overview of the third grade portfolio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A439B-5EC7-2348-9E69-A75AF0BDF6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08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A439B-5EC7-2348-9E69-A75AF0BDF6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2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5F1-74C9-EF42-8B59-EA9A3E771E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49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5F1-74C9-EF42-8B59-EA9A3E771E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27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5F1-74C9-EF42-8B59-EA9A3E771E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99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5F1-74C9-EF42-8B59-EA9A3E771E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18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5F1-74C9-EF42-8B59-EA9A3E771E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90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5F1-74C9-EF42-8B59-EA9A3E771E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3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ED20-0BB9-2A4D-BD61-9DB76600201B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EEC2A-645F-5443-B29B-836B698A3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61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ED20-0BB9-2A4D-BD61-9DB76600201B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EEC2A-645F-5443-B29B-836B698A3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31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ED20-0BB9-2A4D-BD61-9DB76600201B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EEC2A-645F-5443-B29B-836B698A3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06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DFED20-0BB9-2A4D-BD61-9DB76600201B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EEC2A-645F-5443-B29B-836B698A3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95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276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DFED20-0BB9-2A4D-BD61-9DB76600201B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EEC2A-645F-5443-B29B-836B698A3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80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DFED20-0BB9-2A4D-BD61-9DB76600201B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EEC2A-645F-5443-B29B-836B698A3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34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DFED20-0BB9-2A4D-BD61-9DB76600201B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EEC2A-645F-5443-B29B-836B698A3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17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1714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DFED20-0BB9-2A4D-BD61-9DB76600201B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EEC2A-645F-5443-B29B-836B698A3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82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981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24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729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0204"/>
            <a:ext cx="3008313" cy="62489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0205"/>
            <a:ext cx="5111750" cy="531595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099"/>
            <a:ext cx="3008313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2948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ED20-0BB9-2A4D-BD61-9DB76600201B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EEC2A-645F-5443-B29B-836B698A3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78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62443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6587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1850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ED20-0BB9-2A4D-BD61-9DB76600201B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EEC2A-645F-5443-B29B-836B698A3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30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ED20-0BB9-2A4D-BD61-9DB76600201B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EEC2A-645F-5443-B29B-836B698A3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23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ED20-0BB9-2A4D-BD61-9DB76600201B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EEC2A-645F-5443-B29B-836B698A3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5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ED20-0BB9-2A4D-BD61-9DB76600201B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EEC2A-645F-5443-B29B-836B698A3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2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ED20-0BB9-2A4D-BD61-9DB76600201B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EEC2A-645F-5443-B29B-836B698A3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79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ED20-0BB9-2A4D-BD61-9DB76600201B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EEC2A-645F-5443-B29B-836B698A3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95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ED20-0BB9-2A4D-BD61-9DB76600201B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EEC2A-645F-5443-B29B-836B698A3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56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FED20-0BB9-2A4D-BD61-9DB76600201B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EEC2A-645F-5443-B29B-836B698A3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5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0DFED20-0BB9-2A4D-BD61-9DB76600201B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69BEEC2A-645F-5443-B29B-836B698A35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5" descr="OCPS_Slide_B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4938" y="68263"/>
            <a:ext cx="507523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Orange County Public Schools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marguerite.bowen@ocps.ne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2" descr="OCPS_Slide_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TextBox 1"/>
          <p:cNvSpPr txBox="1">
            <a:spLocks noChangeArrowheads="1"/>
          </p:cNvSpPr>
          <p:nvPr/>
        </p:nvSpPr>
        <p:spPr bwMode="auto">
          <a:xfrm>
            <a:off x="3925824" y="5208786"/>
            <a:ext cx="50151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3600" dirty="0" smtClean="0"/>
              <a:t>R2S 3</a:t>
            </a:r>
            <a:r>
              <a:rPr lang="en-US" sz="3600" baseline="30000" dirty="0" smtClean="0"/>
              <a:t>rd</a:t>
            </a:r>
            <a:r>
              <a:rPr lang="en-US" sz="3600" dirty="0" smtClean="0"/>
              <a:t> Grade Reading Comprehension Program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1329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3359" y="3462529"/>
            <a:ext cx="8416353" cy="226771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Fluent Decoding</a:t>
            </a:r>
            <a:br>
              <a:rPr lang="en-US" sz="4000" dirty="0" smtClean="0"/>
            </a:br>
            <a:r>
              <a:rPr lang="en-US" sz="4000" dirty="0" smtClean="0"/>
              <a:t>	Phonological Awareness</a:t>
            </a:r>
            <a:br>
              <a:rPr lang="en-US" sz="4000" dirty="0" smtClean="0"/>
            </a:br>
            <a:r>
              <a:rPr lang="en-US" sz="4000" dirty="0"/>
              <a:t>	</a:t>
            </a:r>
            <a:r>
              <a:rPr lang="en-US" sz="4000" dirty="0" smtClean="0"/>
              <a:t>Phonemic Awareness</a:t>
            </a:r>
            <a:br>
              <a:rPr lang="en-US" sz="4000" dirty="0" smtClean="0"/>
            </a:br>
            <a:r>
              <a:rPr lang="en-US" sz="4000" dirty="0"/>
              <a:t>	</a:t>
            </a:r>
            <a:r>
              <a:rPr lang="en-US" sz="4000" dirty="0" smtClean="0"/>
              <a:t>Phonics</a:t>
            </a:r>
            <a:br>
              <a:rPr lang="en-US" sz="4000" dirty="0" smtClean="0"/>
            </a:br>
            <a:r>
              <a:rPr lang="en-US" sz="4000" dirty="0" smtClean="0"/>
              <a:t>Vocabulary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041631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Prerequisites to Reading Comprehension</a:t>
            </a:r>
            <a:endParaRPr lang="en-US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90" y="3674853"/>
            <a:ext cx="3370052" cy="252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61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66" y="714041"/>
            <a:ext cx="8819340" cy="1143000"/>
          </a:xfrm>
        </p:spPr>
        <p:txBody>
          <a:bodyPr/>
          <a:lstStyle/>
          <a:p>
            <a:r>
              <a:rPr lang="en-US" dirty="0" smtClean="0"/>
              <a:t>Elements of Reading Comprehension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4725"/>
            <a:ext cx="8229600" cy="4071439"/>
          </a:xfrm>
        </p:spPr>
        <p:txBody>
          <a:bodyPr/>
          <a:lstStyle/>
          <a:p>
            <a:r>
              <a:rPr lang="en-US" dirty="0" smtClean="0"/>
              <a:t>Monitoring comprehension </a:t>
            </a:r>
            <a:r>
              <a:rPr lang="en-US" dirty="0"/>
              <a:t>(</a:t>
            </a:r>
            <a:r>
              <a:rPr lang="en-US" dirty="0" smtClean="0"/>
              <a:t>Metacognition)</a:t>
            </a:r>
          </a:p>
          <a:p>
            <a:r>
              <a:rPr lang="en-US" dirty="0" smtClean="0"/>
              <a:t>Visualizing</a:t>
            </a:r>
          </a:p>
          <a:p>
            <a:r>
              <a:rPr lang="en-US" dirty="0" smtClean="0"/>
              <a:t>Asking reflective questions</a:t>
            </a:r>
          </a:p>
          <a:p>
            <a:r>
              <a:rPr lang="en-US" dirty="0" smtClean="0"/>
              <a:t>Making inferences</a:t>
            </a:r>
          </a:p>
          <a:p>
            <a:r>
              <a:rPr lang="en-US" dirty="0" smtClean="0"/>
              <a:t>Determining importance</a:t>
            </a:r>
          </a:p>
          <a:p>
            <a:r>
              <a:rPr lang="en-US" dirty="0" smtClean="0"/>
              <a:t>Synthesizing information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32" y="3758213"/>
            <a:ext cx="3157268" cy="236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64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6234"/>
            <a:ext cx="8229600" cy="1143000"/>
          </a:xfrm>
        </p:spPr>
        <p:txBody>
          <a:bodyPr/>
          <a:lstStyle/>
          <a:p>
            <a:r>
              <a:rPr lang="en-US" dirty="0" smtClean="0"/>
              <a:t>Why 3</a:t>
            </a:r>
            <a:r>
              <a:rPr lang="en-US" baseline="30000" dirty="0" smtClean="0"/>
              <a:t>rd</a:t>
            </a:r>
            <a:r>
              <a:rPr lang="en-US" dirty="0" smtClean="0"/>
              <a:t> grade?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1045"/>
            <a:ext cx="8229600" cy="3310389"/>
          </a:xfrm>
        </p:spPr>
        <p:txBody>
          <a:bodyPr/>
          <a:lstStyle/>
          <a:p>
            <a:r>
              <a:rPr lang="en-US" dirty="0" smtClean="0"/>
              <a:t>Mandatory retention</a:t>
            </a:r>
          </a:p>
          <a:p>
            <a:r>
              <a:rPr lang="en-US" dirty="0" smtClean="0"/>
              <a:t>Critical juncture </a:t>
            </a:r>
          </a:p>
          <a:p>
            <a:r>
              <a:rPr lang="en-US" dirty="0" smtClean="0"/>
              <a:t>Shift from learning to read to reading to learn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41" y="4002655"/>
            <a:ext cx="2794959" cy="209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14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6234"/>
            <a:ext cx="8229600" cy="1143000"/>
          </a:xfrm>
        </p:spPr>
        <p:txBody>
          <a:bodyPr/>
          <a:lstStyle/>
          <a:p>
            <a:r>
              <a:rPr lang="en-US" dirty="0" smtClean="0"/>
              <a:t>The Comprehension Toolkit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0221"/>
            <a:ext cx="8229600" cy="3310389"/>
          </a:xfrm>
        </p:spPr>
        <p:txBody>
          <a:bodyPr/>
          <a:lstStyle/>
          <a:p>
            <a:r>
              <a:rPr lang="en-US" dirty="0" smtClean="0"/>
              <a:t>Addresses critical elements of comprehension</a:t>
            </a:r>
          </a:p>
          <a:p>
            <a:r>
              <a:rPr lang="en-US" dirty="0" smtClean="0"/>
              <a:t>Uses complex text that is on grade level</a:t>
            </a:r>
          </a:p>
          <a:p>
            <a:r>
              <a:rPr lang="en-US" dirty="0" smtClean="0"/>
              <a:t>Majority of text is non-fiction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735" y="3977997"/>
            <a:ext cx="3161729" cy="19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91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0503"/>
            <a:ext cx="8229600" cy="1143000"/>
          </a:xfrm>
        </p:spPr>
        <p:txBody>
          <a:bodyPr/>
          <a:lstStyle/>
          <a:p>
            <a:r>
              <a:rPr lang="en-US" dirty="0" smtClean="0"/>
              <a:t>What is this like in action?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83145"/>
            <a:ext cx="8229600" cy="3943018"/>
          </a:xfrm>
        </p:spPr>
        <p:txBody>
          <a:bodyPr/>
          <a:lstStyle/>
          <a:p>
            <a:r>
              <a:rPr lang="en-US" dirty="0" smtClean="0"/>
              <a:t>Certified teachers implementing with individual students or pairs of students</a:t>
            </a:r>
          </a:p>
          <a:p>
            <a:r>
              <a:rPr lang="en-US" dirty="0" smtClean="0"/>
              <a:t>Adaptations being made to individualize the program (dictionaries, supplemental texts, etc.)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979" y="4274389"/>
            <a:ext cx="1484821" cy="197976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4254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116"/>
            <a:ext cx="8229600" cy="1143000"/>
          </a:xfrm>
        </p:spPr>
        <p:txBody>
          <a:bodyPr/>
          <a:lstStyle/>
          <a:p>
            <a:r>
              <a:rPr lang="en-US" dirty="0" smtClean="0"/>
              <a:t>Evaluating the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8385"/>
            <a:ext cx="8229600" cy="4128514"/>
          </a:xfrm>
        </p:spPr>
        <p:txBody>
          <a:bodyPr/>
          <a:lstStyle/>
          <a:p>
            <a:r>
              <a:rPr lang="en-US" dirty="0" smtClean="0"/>
              <a:t>Rubric developed to measure specific comprehension skills</a:t>
            </a:r>
          </a:p>
          <a:p>
            <a:r>
              <a:rPr lang="en-US" dirty="0" smtClean="0"/>
              <a:t>Pre- and post measures</a:t>
            </a:r>
          </a:p>
          <a:p>
            <a:r>
              <a:rPr lang="en-US" dirty="0" smtClean="0"/>
              <a:t>Outside measures (FSA, MAP, etc.)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35"/>
          <a:stretch/>
        </p:blipFill>
        <p:spPr>
          <a:xfrm>
            <a:off x="3071005" y="4452386"/>
            <a:ext cx="3001990" cy="160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90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934" y="4086225"/>
            <a:ext cx="8229600" cy="172878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Meg Bowen</a:t>
            </a:r>
          </a:p>
          <a:p>
            <a:pPr marL="0" indent="0">
              <a:buNone/>
            </a:pPr>
            <a:r>
              <a:rPr lang="en-US" dirty="0" smtClean="0"/>
              <a:t>Director, Elementary Curriculum and Instruction (</a:t>
            </a:r>
            <a:r>
              <a:rPr lang="en-US" dirty="0" smtClean="0">
                <a:hlinkClick r:id="rId3"/>
              </a:rPr>
              <a:t>marguerite.bowen@ocps.net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57109" y="1200150"/>
            <a:ext cx="7715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Comic Sans MS" panose="030F0702030302020204" pitchFamily="66" charset="0"/>
              </a:rPr>
              <a:t>Questions?</a:t>
            </a:r>
            <a:endParaRPr lang="en-US" sz="5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076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CPS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</TotalTime>
  <Words>154</Words>
  <Application>Microsoft Office PowerPoint</Application>
  <PresentationFormat>On-screen Show (4:3)</PresentationFormat>
  <Paragraphs>37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OCPSPowerPoint_template</vt:lpstr>
      <vt:lpstr>PowerPoint Presentation</vt:lpstr>
      <vt:lpstr>Fluent Decoding  Phonological Awareness  Phonemic Awareness  Phonics Vocabulary  </vt:lpstr>
      <vt:lpstr>Elements of Reading Comprehension</vt:lpstr>
      <vt:lpstr>Why 3rd grade?</vt:lpstr>
      <vt:lpstr>The Comprehension Toolkit</vt:lpstr>
      <vt:lpstr>What is this like in action?</vt:lpstr>
      <vt:lpstr>Evaluating the Impact</vt:lpstr>
      <vt:lpstr>PowerPoint Presentation</vt:lpstr>
    </vt:vector>
  </TitlesOfParts>
  <Company>OCPS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Third Grade Portfolio</dc:title>
  <dc:creator>Bowen, Marguerite K.</dc:creator>
  <cp:lastModifiedBy>Smith, Jeanne</cp:lastModifiedBy>
  <cp:revision>40</cp:revision>
  <cp:lastPrinted>2015-10-27T18:09:12Z</cp:lastPrinted>
  <dcterms:created xsi:type="dcterms:W3CDTF">2015-09-08T14:23:53Z</dcterms:created>
  <dcterms:modified xsi:type="dcterms:W3CDTF">2016-03-21T16:13:19Z</dcterms:modified>
</cp:coreProperties>
</file>