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7" r:id="rId3"/>
    <p:sldMasterId id="2147483664" r:id="rId4"/>
    <p:sldMasterId id="2147483674" r:id="rId5"/>
    <p:sldMasterId id="2147483686" r:id="rId6"/>
  </p:sldMasterIdLst>
  <p:sldIdLst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6"/>
    <p:restoredTop sz="94690"/>
  </p:normalViewPr>
  <p:slideViewPr>
    <p:cSldViewPr snapToGrid="0" snapToObjects="1">
      <p:cViewPr varScale="1">
        <p:scale>
          <a:sx n="115" d="100"/>
          <a:sy n="115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3E3D-AB7F-D640-A66F-CDED61099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1502192"/>
            <a:ext cx="9144000" cy="2179471"/>
          </a:xfrm>
        </p:spPr>
        <p:txBody>
          <a:bodyPr anchor="ctr">
            <a:normAutofit/>
          </a:bodyPr>
          <a:lstStyle>
            <a:lvl1pPr algn="l">
              <a:lnSpc>
                <a:spcPts val="8800"/>
              </a:lnSpc>
              <a:spcAft>
                <a:spcPts val="1800"/>
              </a:spcAft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48B35-CA8A-3D4D-A0CF-0CE8D19AF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074" y="4003193"/>
            <a:ext cx="4339389" cy="62564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219EB-31A1-9549-8DDE-84810111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E9A3-3558-804B-B80D-D507616C80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4F5436-8BC5-E84A-B5CE-D93D03D5E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3350" y="4003193"/>
            <a:ext cx="4340225" cy="617434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2795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8DC8-21CF-FA40-9F71-D72F0187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457200"/>
            <a:ext cx="34966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BC55E-7405-B04C-B54E-6BF7BBB28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6858" y="987425"/>
            <a:ext cx="548852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D7CF8-8023-3F44-AFA2-91D355495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347" y="2057400"/>
            <a:ext cx="34966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D449E-3480-F041-A91D-B1FBD78B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5F0-9587-BA40-9947-B6A2B749C0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90B1-199B-114B-AAE0-9AF1A466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29F8-C80A-5C4D-871D-A8FC960C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80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64FD-AF01-7D43-B1B2-2433D120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AF29-AAAB-5041-86C4-0EE5FBF0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2B1C6-A6D9-084E-B6C7-C648FE65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FA20-0425-8342-9419-E8851944E6E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FD70-9A75-C342-B894-95F997B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E355-DC5F-A643-9982-DD237765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64FD-AF01-7D43-B1B2-2433D120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62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8FAE-4013-4147-A449-11AB5DCD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74678-019E-C344-9D22-0D929399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380B-1CCD-CD49-9702-6D46A7D56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9ACEE-1DF5-DE4E-9899-451EE879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85D3-B2D6-F048-B2CB-4BAE7A076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A603D-A108-6843-8A9B-FAA6818F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FA20-0425-8342-9419-E8851944E6E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10004-5FDC-9A48-BACE-5F95340B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E355-DC5F-A643-9982-DD237765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7D25-12E0-CB45-BD68-60210C7B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BF420-1E25-D145-A58F-682E998FC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C44D6-9D62-0D43-8940-0C12347C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BCACA-28DC-9F40-8003-CCAC7EB7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FA20-0425-8342-9419-E8851944E6E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94D4-8C00-DB4E-A701-240597A4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E355-DC5F-A643-9982-DD237765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37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2282-EB1D-B249-9C2E-57887476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E92F-11DB-E744-A43C-5E21C856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E7D03-5236-864A-9477-F4F06F1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0A15-3CFB-AE47-9922-3F1141E28AA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0980D-5316-9C42-810F-06E744B0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8FA7-D5C4-9747-B6BD-691E707A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2282-EB1D-B249-9C2E-57887476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41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C4C5-E06B-6144-A696-9CFA0150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3D950-414D-6D48-9904-1F5D99640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0C517-1113-AC43-A7FB-F7FB48771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AD5B7-0F90-864F-A298-337DF0A9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0A15-3CFB-AE47-9922-3F1141E28AA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AA326-4A8E-354B-AF5A-351F60DD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8FA7-D5C4-9747-B6BD-691E707A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E477-8E05-FD4B-A745-F877B2DE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621" y="2266115"/>
            <a:ext cx="8871284" cy="1936917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D584B-D2ED-0F46-B07F-593CF157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705" y="6406046"/>
            <a:ext cx="2743200" cy="365125"/>
          </a:xfrm>
        </p:spPr>
        <p:txBody>
          <a:bodyPr/>
          <a:lstStyle/>
          <a:p>
            <a:fld id="{9E5A588C-C976-8B44-9F99-7FEDC967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F613-8027-254D-AB06-BF215C65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E091E-353A-6440-BC55-BE9D2B986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B4B36-7CE7-7748-9B1F-20FB5D381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668F4-2407-DA48-B9C0-709D3D9E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0A15-3CFB-AE47-9922-3F1141E28AA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3BA5C-1D14-B248-8560-6AE1875C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8FA7-D5C4-9747-B6BD-691E707A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F6F6-2C48-264F-AD72-67CC3963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1319-4C08-294A-A3E5-45E3E8E5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979"/>
            <a:ext cx="10515600" cy="38989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EE9B9-399E-0342-9B84-93FC2395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EE5F-400D-EA4A-BFC3-882A96DE3C2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F764-AAA8-A64F-8B6D-752BB054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2E3-DA50-224C-89D6-2CFB7C85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C333-34F6-7B4F-89FA-BD322F113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979"/>
            <a:ext cx="5181600" cy="389898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17D21-2954-FF48-8A39-53A1C43C3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979"/>
            <a:ext cx="5181600" cy="389898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61EA5-D3D5-DD44-B693-97B69617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EE5F-400D-EA4A-BFC3-882A96DE3C2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F52B0-4542-2842-AF3B-7D7DBA54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9C80-3379-E94F-88C8-F6163CD0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59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F9A2-44FC-0B42-87D7-07CF2440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50658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D0D5D-AEFA-1A4F-AF7F-7FA7CDA93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4569"/>
            <a:ext cx="5157787" cy="31150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76F54-C85E-6C4A-BF10-F0F90AF5B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50658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20C7E-5A0D-A14D-9C1C-78293B822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4569"/>
            <a:ext cx="5183188" cy="31150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734CB-55F1-1244-A97A-D040C590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EE5F-400D-EA4A-BFC3-882A96DE3C2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AE5B5-7F37-9648-A741-A314D96C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9C80-3379-E94F-88C8-F6163CD0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59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55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1B22-4E01-A04D-8B14-9AC1899F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408" y="365125"/>
            <a:ext cx="10078452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3FFA-337A-A94C-8A21-91A39B12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08" y="1825625"/>
            <a:ext cx="10078452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5A3B-A50E-6B44-A17F-3773F382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5F0-9587-BA40-9947-B6A2B749C0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AE45-7980-FB41-A59F-FB4423E7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29F8-C80A-5C4D-871D-A8FC960C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1B22-4E01-A04D-8B14-9AC1899F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408" y="365125"/>
            <a:ext cx="10078452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25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2896-AA0C-E44E-B296-13F0FFA1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407" y="365125"/>
            <a:ext cx="10078453" cy="132556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BD3B-40D9-F04D-8E26-1BCE11540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407" y="1825625"/>
            <a:ext cx="4744454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E425D-79FF-F447-8F9F-A861F0957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9346" y="1825625"/>
            <a:ext cx="4744454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B9E39-4050-E94D-84EC-676660E7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5F0-9587-BA40-9947-B6A2B749C0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FD566-AD8F-F649-AE00-75E64202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29F8-C80A-5C4D-871D-A8FC960C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B40D2-ED53-904A-9A56-68448FCD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5145D-F174-5943-8542-182E1E37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488E-62BE-DC42-ADAC-A4FEA15A2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F600-36CF-5F46-BAFF-AA6286E332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A4DF-DAB2-2E46-811D-E4ADF5C89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30050-1A18-374F-AFCD-607C6AF95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E9A3-3558-804B-B80D-D507616C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CB3E9-A3DC-994B-8688-7ABBDE0C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66F3B-DCD3-094A-8875-30C4F6C96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FFD2-ABA6-DA42-A579-8854C66E2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6D29-23BB-BF43-8EB0-CB379C9909A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7D49-9A30-AF42-AB6A-43F97B589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93B30-6B77-4D48-A59F-072205F9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588C-C976-8B44-9F99-7FEDC967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49EFA-2B82-3B47-BE40-56BCE625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24142-8B18-774D-9703-6663273D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46243"/>
            <a:ext cx="10515600" cy="393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927A6-DF81-9E4A-912D-7D3E0B17F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EE5F-400D-EA4A-BFC3-882A96DE3C2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2E90-E134-444B-A457-9F00E0061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7316-9A2B-4C44-86DB-CBCC00F8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9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FECC6-65CE-F04F-A641-04E848E5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8" y="365125"/>
            <a:ext cx="10101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5D605-30D1-CD43-8F66-FBE080532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208" y="1825625"/>
            <a:ext cx="10081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5642-E200-054A-B651-19100954A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35F0-9587-BA40-9947-B6A2B749C0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12DF-9220-DC4A-8484-56712BB69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29F8-C80A-5C4D-871D-A8FC960C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9" r:id="rId2"/>
    <p:sldLayoutId id="2147483668" r:id="rId3"/>
    <p:sldLayoutId id="2147483673" r:id="rId4"/>
    <p:sldLayoutId id="214748369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8CC4B-F05D-6A4E-A5E0-177A063F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20372-341A-0240-BC73-759D9FA5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E2BB-DD6E-2742-B7FB-92CF8BC9E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FA20-0425-8342-9419-E8851944E6E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BB87C-1071-DC47-A93C-9057A6B4F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E355-DC5F-A643-9982-DD237765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0" r:id="rId2"/>
    <p:sldLayoutId id="2147483679" r:id="rId3"/>
    <p:sldLayoutId id="2147483683" r:id="rId4"/>
    <p:sldLayoutId id="214748370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4A4D1-0F4A-9D4E-9AF8-8B9817E3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36C5-9CB1-3A45-BFA5-631A606C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247-B9FE-1649-9E97-7AA2B3325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10A15-3CFB-AE47-9922-3F1141E28AA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0F46-73CD-1946-9BC7-D2129B80A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8FA7-D5C4-9747-B6BD-691E707A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2" r:id="rId2"/>
    <p:sldLayoutId id="2147483690" r:id="rId3"/>
    <p:sldLayoutId id="2147483695" r:id="rId4"/>
    <p:sldLayoutId id="214748370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t.Paxton3@ocps.net" TargetMode="External"/><Relationship Id="rId2" Type="http://schemas.openxmlformats.org/officeDocument/2006/relationships/hyperlink" Target="mailto:elizabeth.conrad@ocps.ne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foundationforocps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1778-B9B2-4146-B9F7-10173287D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502192"/>
            <a:ext cx="11856720" cy="2179471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Welcome Read2Succeed Volunteers!</a:t>
            </a:r>
            <a:r>
              <a:rPr lang="en-US" dirty="0"/>
              <a:t/>
            </a:r>
            <a:br>
              <a:rPr lang="en-US" dirty="0"/>
            </a:br>
            <a:r>
              <a:rPr lang="en-US" sz="6000" dirty="0"/>
              <a:t>Training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300EE-F891-7048-8313-5E711EA26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DF5CA-9B1C-2345-99EB-7CD826A48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08" y="1402080"/>
            <a:ext cx="10078452" cy="51968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Step 1: Connect with the </a:t>
            </a:r>
            <a:r>
              <a:rPr lang="en-US" sz="2900" dirty="0" smtClean="0"/>
              <a:t>student.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2: Read/Review rules of the </a:t>
            </a:r>
            <a:r>
              <a:rPr lang="en-US" sz="2900" dirty="0" smtClean="0"/>
              <a:t>program.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3: Introduce/review the book you’re currently </a:t>
            </a:r>
            <a:r>
              <a:rPr lang="en-US" sz="2900" dirty="0" smtClean="0"/>
              <a:t>reading.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4: Introduce </a:t>
            </a:r>
            <a:r>
              <a:rPr lang="en-US" sz="2900" dirty="0" smtClean="0"/>
              <a:t>new vocabulary </a:t>
            </a:r>
            <a:r>
              <a:rPr lang="en-US" sz="2900" dirty="0"/>
              <a:t>words for </a:t>
            </a:r>
            <a:r>
              <a:rPr lang="en-US" sz="2900" dirty="0" smtClean="0"/>
              <a:t>student.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5: </a:t>
            </a:r>
            <a:r>
              <a:rPr lang="en-US" sz="2900" dirty="0" smtClean="0"/>
              <a:t>Tutor reads book aloud; student listens for new words and highlights.  Stop at designated </a:t>
            </a:r>
            <a:r>
              <a:rPr lang="en-US" sz="2900" dirty="0" smtClean="0"/>
              <a:t>stopping point.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6: Review the session’s </a:t>
            </a:r>
            <a:r>
              <a:rPr lang="en-US" sz="2900" dirty="0" smtClean="0"/>
              <a:t>new vocabulary </a:t>
            </a:r>
            <a:r>
              <a:rPr lang="en-US" sz="2900" dirty="0"/>
              <a:t>words and paste into </a:t>
            </a:r>
            <a:r>
              <a:rPr lang="en-US" sz="2900" dirty="0" smtClean="0"/>
              <a:t>composition journal.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7: Student </a:t>
            </a:r>
            <a:r>
              <a:rPr lang="en-US" sz="2900" dirty="0" smtClean="0"/>
              <a:t>creates </a:t>
            </a:r>
            <a:r>
              <a:rPr lang="en-US" sz="2900" dirty="0"/>
              <a:t>sentence and </a:t>
            </a:r>
            <a:r>
              <a:rPr lang="en-US" sz="2900" dirty="0" smtClean="0"/>
              <a:t>illustration of new vocabulary word in composition journal.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8: Vocabulary </a:t>
            </a:r>
            <a:r>
              <a:rPr lang="en-US" sz="2900" dirty="0" smtClean="0"/>
              <a:t>review and praise.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BONUS: </a:t>
            </a:r>
            <a:r>
              <a:rPr lang="en-US" dirty="0" smtClean="0"/>
              <a:t>High-frequency</a:t>
            </a:r>
            <a:r>
              <a:rPr lang="en-US" dirty="0" smtClean="0"/>
              <a:t> </a:t>
            </a:r>
            <a:r>
              <a:rPr lang="en-US" dirty="0"/>
              <a:t>word </a:t>
            </a:r>
            <a:r>
              <a:rPr lang="en-US" dirty="0" smtClean="0"/>
              <a:t>lists </a:t>
            </a:r>
            <a:r>
              <a:rPr lang="en-US" dirty="0"/>
              <a:t>included for student </a:t>
            </a:r>
            <a:r>
              <a:rPr lang="en-US" dirty="0" smtClean="0"/>
              <a:t>practice </a:t>
            </a:r>
            <a:r>
              <a:rPr lang="en-US" dirty="0"/>
              <a:t>if time </a:t>
            </a:r>
            <a:r>
              <a:rPr lang="en-US" dirty="0" smtClean="0"/>
              <a:t>allows.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8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08" y="2066694"/>
            <a:ext cx="8934308" cy="4001597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Pre/Post Test with mailing envelope</a:t>
            </a:r>
          </a:p>
          <a:p>
            <a:pPr>
              <a:lnSpc>
                <a:spcPct val="120000"/>
              </a:lnSpc>
            </a:pPr>
            <a:r>
              <a:rPr lang="en-US" dirty="0"/>
              <a:t>fiction and non-fiction books</a:t>
            </a:r>
          </a:p>
          <a:p>
            <a:pPr>
              <a:lnSpc>
                <a:spcPct val="120000"/>
              </a:lnSpc>
            </a:pPr>
            <a:r>
              <a:rPr lang="en-US" dirty="0"/>
              <a:t>Journal sheets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Glue </a:t>
            </a:r>
            <a:r>
              <a:rPr lang="en-US" dirty="0"/>
              <a:t>stick</a:t>
            </a:r>
          </a:p>
          <a:p>
            <a:pPr>
              <a:lnSpc>
                <a:spcPct val="120000"/>
              </a:lnSpc>
            </a:pPr>
            <a:r>
              <a:rPr lang="en-US" dirty="0"/>
              <a:t>Highlighter</a:t>
            </a:r>
          </a:p>
          <a:p>
            <a:pPr>
              <a:lnSpc>
                <a:spcPct val="120000"/>
              </a:lnSpc>
            </a:pPr>
            <a:r>
              <a:rPr lang="en-US" dirty="0"/>
              <a:t>Set of crayons</a:t>
            </a:r>
          </a:p>
          <a:p>
            <a:pPr>
              <a:lnSpc>
                <a:spcPct val="120000"/>
              </a:lnSpc>
            </a:pPr>
            <a:r>
              <a:rPr lang="en-US" dirty="0"/>
              <a:t>Journal</a:t>
            </a:r>
          </a:p>
          <a:p>
            <a:pPr>
              <a:lnSpc>
                <a:spcPct val="120000"/>
              </a:lnSpc>
            </a:pPr>
            <a:r>
              <a:rPr lang="en-US" dirty="0"/>
              <a:t>Praise stickers</a:t>
            </a:r>
          </a:p>
          <a:p>
            <a:pPr>
              <a:lnSpc>
                <a:spcPct val="120000"/>
              </a:lnSpc>
            </a:pPr>
            <a:r>
              <a:rPr lang="en-US" dirty="0"/>
              <a:t>Kindergarten &amp; 1</a:t>
            </a:r>
            <a:r>
              <a:rPr lang="en-US" baseline="30000" dirty="0"/>
              <a:t>st</a:t>
            </a:r>
            <a:r>
              <a:rPr lang="en-US" dirty="0"/>
              <a:t> grade </a:t>
            </a:r>
            <a:r>
              <a:rPr lang="en-US" dirty="0" smtClean="0"/>
              <a:t>high-frequency </a:t>
            </a:r>
            <a:r>
              <a:rPr lang="en-US" dirty="0"/>
              <a:t>word </a:t>
            </a:r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16" y="1778034"/>
            <a:ext cx="3349184" cy="23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5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Grade Set 1 Book Titles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86" y="1943796"/>
            <a:ext cx="2061210" cy="20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83" y="1943796"/>
            <a:ext cx="1389877" cy="218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312" y="1835739"/>
            <a:ext cx="2430335" cy="2273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869" y="4493236"/>
            <a:ext cx="1512712" cy="2273201"/>
          </a:xfrm>
          <a:prstGeom prst="rect">
            <a:avLst/>
          </a:prstGeom>
        </p:spPr>
      </p:pic>
      <p:pic>
        <p:nvPicPr>
          <p:cNvPr id="1026" name="Picture 2" descr="Dive, Dolphin! by Shira Evans | Scholas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08" y="1908789"/>
            <a:ext cx="1528749" cy="22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336" y="4512017"/>
            <a:ext cx="2343150" cy="1952625"/>
          </a:xfrm>
          <a:prstGeom prst="rect">
            <a:avLst/>
          </a:prstGeom>
        </p:spPr>
      </p:pic>
      <p:pic>
        <p:nvPicPr>
          <p:cNvPr id="1028" name="Picture 4" descr="Bee-Bim Bop!: Park, Linda Sue, Lee, Ho Baek: 9780547076713: Amazon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7" y="4493236"/>
            <a:ext cx="1896249" cy="19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ma And How She Got Her Name - By Juana Martinez-Neal (Hardcover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48" y="4313323"/>
            <a:ext cx="2149095" cy="21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6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Grade Set 2 Book Titles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233" y="4114899"/>
            <a:ext cx="188595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36" y="135254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066" y="1429515"/>
            <a:ext cx="3069980" cy="2299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268" y="4254565"/>
            <a:ext cx="19335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408" y="1565326"/>
            <a:ext cx="2133600" cy="2133600"/>
          </a:xfrm>
          <a:prstGeom prst="rect">
            <a:avLst/>
          </a:prstGeom>
        </p:spPr>
      </p:pic>
      <p:pic>
        <p:nvPicPr>
          <p:cNvPr id="2050" name="Picture 2" descr="My Name Is Yoon )] [Author: Helen Recorvits] [Apr-2003]: Hele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3" y="4302189"/>
            <a:ext cx="2476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3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Grade Fluency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044" y="2986881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0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Read2Succeed (R2S) recognizes the importance of improving students’ reading fluency</a:t>
            </a:r>
          </a:p>
          <a:p>
            <a:endParaRPr lang="en-US" i="1" dirty="0"/>
          </a:p>
          <a:p>
            <a:r>
              <a:rPr lang="en-US" i="1" dirty="0"/>
              <a:t>The National Reading Council has named fluency as one of the essential components of reading and its direct correlation with reading comprehension has been noted in numerous studies</a:t>
            </a:r>
          </a:p>
          <a:p>
            <a:endParaRPr lang="en-US" i="1" dirty="0"/>
          </a:p>
          <a:p>
            <a:r>
              <a:rPr lang="en-US" i="1" dirty="0"/>
              <a:t>Our volunteers use a research based program called, “The Six-Minute Solution: A Reading Fluency Program,” with permission from Cambium Learning Group-</a:t>
            </a:r>
            <a:r>
              <a:rPr lang="en-US" i="1" dirty="0" err="1"/>
              <a:t>Sopris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The Six Minute Solution builds fluency through interactive, repeated readings of high-interest and targeted readability passages</a:t>
            </a:r>
          </a:p>
        </p:txBody>
      </p:sp>
    </p:spTree>
    <p:extLst>
      <p:ext uri="{BB962C8B-B14F-4D97-AF65-F5344CB8AC3E}">
        <p14:creationId xmlns:p14="http://schemas.microsoft.com/office/powerpoint/2010/main" val="240573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Grade Reading Fluency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Goal is to improve targeted students’ reading fluency</a:t>
            </a:r>
          </a:p>
          <a:p>
            <a:endParaRPr lang="en-US" i="1" dirty="0"/>
          </a:p>
          <a:p>
            <a:r>
              <a:rPr lang="en-US" i="1" dirty="0"/>
              <a:t>Improvement is measured weekly and by noting the students’ beginning and ending score on passage 101</a:t>
            </a:r>
          </a:p>
          <a:p>
            <a:endParaRPr lang="en-US" i="1" dirty="0"/>
          </a:p>
          <a:p>
            <a:r>
              <a:rPr lang="en-US" i="1" dirty="0"/>
              <a:t>Students are identified by their teacher or reading coach as needing extra assistance with fluency (reading between 25 and 50 correct words per </a:t>
            </a:r>
            <a:r>
              <a:rPr lang="en-US" i="1" dirty="0" smtClean="0"/>
              <a:t>minute on a second grade passage)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Program is non-remedial and administered by non-educators; students should have a basic understanding of phonics, strong letter sound recognition, and decoding skills</a:t>
            </a:r>
          </a:p>
        </p:txBody>
      </p:sp>
    </p:spTree>
    <p:extLst>
      <p:ext uri="{BB962C8B-B14F-4D97-AF65-F5344CB8AC3E}">
        <p14:creationId xmlns:p14="http://schemas.microsoft.com/office/powerpoint/2010/main" val="417833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08" y="1463040"/>
            <a:ext cx="10078452" cy="5257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Step 1: Connect with the </a:t>
            </a:r>
            <a:r>
              <a:rPr lang="en-US" sz="2900" dirty="0" smtClean="0"/>
              <a:t>student.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2: Review the three components of reading </a:t>
            </a:r>
            <a:r>
              <a:rPr lang="en-US" sz="2900" dirty="0" smtClean="0"/>
              <a:t>fluency.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3: Model through the day’s passage reading </a:t>
            </a:r>
            <a:r>
              <a:rPr lang="en-US" sz="2900" dirty="0" smtClean="0"/>
              <a:t>aloud.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4: Highlight difficult </a:t>
            </a:r>
            <a:r>
              <a:rPr lang="en-US" sz="2900" dirty="0" smtClean="0"/>
              <a:t>words.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5: Echo </a:t>
            </a:r>
            <a:r>
              <a:rPr lang="en-US" sz="2900" dirty="0" smtClean="0"/>
              <a:t>read.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6: Choral read all </a:t>
            </a:r>
            <a:r>
              <a:rPr lang="en-US" sz="2900" dirty="0" smtClean="0"/>
              <a:t>together.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7: Timed </a:t>
            </a:r>
            <a:r>
              <a:rPr lang="en-US" sz="2900" dirty="0" smtClean="0"/>
              <a:t>reading and graphing.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Step 8: Main idea/Comprehension </a:t>
            </a:r>
            <a:r>
              <a:rPr lang="en-US" sz="2900" dirty="0" smtClean="0"/>
              <a:t>questions, high-frequency words, and additional activities.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*Adapted from The Six-Minute Solution: A Reading Fluency Program with permission from Cambium Learning Group-</a:t>
            </a:r>
            <a:r>
              <a:rPr lang="en-US" sz="2200" dirty="0" err="1"/>
              <a:t>Sopris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72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521167"/>
            <a:ext cx="4943060" cy="47710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Volunteer Folder - Includes passage set, </a:t>
            </a:r>
            <a:r>
              <a:rPr lang="en-US" dirty="0" smtClean="0"/>
              <a:t>fluency </a:t>
            </a:r>
            <a:r>
              <a:rPr lang="en-US" dirty="0"/>
              <a:t>log, reading comprehension </a:t>
            </a:r>
            <a:r>
              <a:rPr lang="en-US" dirty="0" smtClean="0"/>
              <a:t>questions, high-frequency words, </a:t>
            </a:r>
            <a:r>
              <a:rPr lang="en-US" dirty="0"/>
              <a:t>and helpful </a:t>
            </a:r>
            <a:r>
              <a:rPr lang="en-US" dirty="0" smtClean="0"/>
              <a:t>hints.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Student Folders - Includes passages, program rules, </a:t>
            </a:r>
            <a:r>
              <a:rPr lang="en-US" dirty="0" smtClean="0"/>
              <a:t>high-frequency words, and </a:t>
            </a:r>
            <a:r>
              <a:rPr lang="en-US" dirty="0"/>
              <a:t>fluency </a:t>
            </a:r>
            <a:r>
              <a:rPr lang="en-US" dirty="0" smtClean="0"/>
              <a:t>graph.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Timer, pencils, stickers, and </a:t>
            </a:r>
            <a:r>
              <a:rPr lang="en-US" dirty="0" smtClean="0"/>
              <a:t>highlighters.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Additional books for reading with the </a:t>
            </a:r>
            <a:r>
              <a:rPr lang="en-US" dirty="0" smtClean="0"/>
              <a:t>volunteer (for student to keep).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59" y="2049126"/>
            <a:ext cx="4764926" cy="37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Volunteer with Read2Succeed?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Longstanding, </a:t>
            </a:r>
            <a:r>
              <a:rPr lang="en-US" b="1" dirty="0"/>
              <a:t>well-organized program </a:t>
            </a:r>
            <a:r>
              <a:rPr lang="en-US" dirty="0"/>
              <a:t>with </a:t>
            </a:r>
            <a:r>
              <a:rPr lang="en-US" dirty="0" smtClean="0"/>
              <a:t>easy to follow </a:t>
            </a:r>
            <a:r>
              <a:rPr lang="en-US" b="1" dirty="0" smtClean="0"/>
              <a:t>step-by-step </a:t>
            </a:r>
            <a:r>
              <a:rPr lang="en-US" b="1" dirty="0"/>
              <a:t>instructions </a:t>
            </a:r>
            <a:r>
              <a:rPr lang="en-US" dirty="0"/>
              <a:t>designed for </a:t>
            </a:r>
            <a:r>
              <a:rPr lang="en-US" dirty="0" smtClean="0"/>
              <a:t>non-educators.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session provides an </a:t>
            </a:r>
            <a:r>
              <a:rPr lang="en-US" b="1" dirty="0" smtClean="0"/>
              <a:t>opportunity </a:t>
            </a:r>
            <a:r>
              <a:rPr lang="en-US" dirty="0" smtClean="0"/>
              <a:t>for the volunteer and student to see </a:t>
            </a:r>
            <a:r>
              <a:rPr lang="en-US" b="1" dirty="0" smtClean="0"/>
              <a:t>progress in reading skills.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All materials are provided </a:t>
            </a:r>
            <a:r>
              <a:rPr lang="en-US" dirty="0"/>
              <a:t>at no cost to volunteers and </a:t>
            </a:r>
            <a:r>
              <a:rPr lang="en-US" dirty="0" smtClean="0"/>
              <a:t>schools.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Ongoing support for volunteers through email communication and </a:t>
            </a:r>
            <a:r>
              <a:rPr lang="en-US" b="1" dirty="0" smtClean="0"/>
              <a:t>enrichment sessions.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Volunteers and students alike </a:t>
            </a:r>
            <a:r>
              <a:rPr lang="en-US" b="1" dirty="0"/>
              <a:t>enjoy</a:t>
            </a:r>
            <a:r>
              <a:rPr lang="en-US" dirty="0"/>
              <a:t> the </a:t>
            </a:r>
            <a:r>
              <a:rPr lang="en-US" dirty="0" smtClean="0"/>
              <a:t>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9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Elizabeth Conrad </a:t>
            </a:r>
            <a:r>
              <a:rPr lang="en-US" dirty="0"/>
              <a:t>- Administrator, Read2Succeed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elizabeth.conrad@ocps.net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Kt (Katie) Paxton </a:t>
            </a:r>
            <a:r>
              <a:rPr lang="en-US" dirty="0"/>
              <a:t>– Read2Succeed Coordinator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kt.Paxton3@ocps.net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Read2Succeed@ocps.net</a:t>
            </a:r>
          </a:p>
        </p:txBody>
      </p:sp>
    </p:spTree>
    <p:extLst>
      <p:ext uri="{BB962C8B-B14F-4D97-AF65-F5344CB8AC3E}">
        <p14:creationId xmlns:p14="http://schemas.microsoft.com/office/powerpoint/2010/main" val="5026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408" y="365125"/>
            <a:ext cx="10078452" cy="893425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18360" y="1582341"/>
            <a:ext cx="9225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Read2Succeed team contacts your preferred school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 student schedule w/ volunteer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</a:t>
            </a:r>
            <a:r>
              <a:rPr lang="en-US" dirty="0" smtClean="0"/>
              <a:t>placement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 </a:t>
            </a:r>
            <a:r>
              <a:rPr lang="en-US" dirty="0"/>
              <a:t>sent to all </a:t>
            </a:r>
            <a:r>
              <a:rPr lang="en-US" dirty="0" smtClean="0"/>
              <a:t>parties with start date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Tote bags sent to school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Ongoing 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40" y="2002950"/>
            <a:ext cx="332232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US!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0311" y="2395419"/>
            <a:ext cx="10203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Thank you for attending today’s training session.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We look forward to </a:t>
            </a:r>
            <a:r>
              <a:rPr lang="en-US" sz="2800" dirty="0" smtClean="0"/>
              <a:t>having you as part of the Read2Succeed team!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To watch the training videos please visit: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www.foundationforocps.org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&gt;Volunteers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&gt;Training Videos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2" descr="Image result for like us on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52" y="160338"/>
            <a:ext cx="18573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958" y="365125"/>
            <a:ext cx="1518602" cy="15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Read2Succeed Local &amp; National Sponsors</a:t>
            </a:r>
          </a:p>
        </p:txBody>
      </p:sp>
      <p:pic>
        <p:nvPicPr>
          <p:cNvPr id="4" name="Content Placeholder 3" descr="&lt;strong&gt;ORLANDO MAGIC YOUTH FOUNDATION&lt;/strong&gt; INC | &lt;strong&gt;Orlando&lt;/strong&gt; &lt;strong&gt;Magic&lt;/strong&gt; &lt;strong&gt;Youth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2" y="1792512"/>
            <a:ext cx="2369309" cy="1184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069" y="1872314"/>
            <a:ext cx="1376363" cy="1376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32" y="5113898"/>
            <a:ext cx="1933575" cy="1285875"/>
          </a:xfrm>
          <a:prstGeom prst="rect">
            <a:avLst/>
          </a:prstGeom>
        </p:spPr>
      </p:pic>
      <p:sp>
        <p:nvSpPr>
          <p:cNvPr id="8" name="AutoShape 2" descr="Image result for ocps gives the community is counting on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ocps gives the community is counting on yo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ocps gives the community is counting on you"/>
          <p:cNvSpPr>
            <a:spLocks noChangeAspect="1" noChangeArrowheads="1"/>
          </p:cNvSpPr>
          <p:nvPr/>
        </p:nvSpPr>
        <p:spPr bwMode="auto">
          <a:xfrm>
            <a:off x="460374" y="160337"/>
            <a:ext cx="2404745" cy="24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245" y="5113898"/>
            <a:ext cx="3343275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408" y="4573900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826" y="1763993"/>
            <a:ext cx="2781300" cy="1638300"/>
          </a:xfrm>
          <a:prstGeom prst="rect">
            <a:avLst/>
          </a:prstGeom>
        </p:spPr>
      </p:pic>
      <p:pic>
        <p:nvPicPr>
          <p:cNvPr id="3074" name="Picture 2" descr="Information Sess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8" y="3126156"/>
            <a:ext cx="1187263" cy="17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34" y="3490888"/>
            <a:ext cx="2143746" cy="9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Read2Succeed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Foundation for OCPS</a:t>
            </a:r>
          </a:p>
          <a:p>
            <a:endParaRPr lang="en-US" dirty="0"/>
          </a:p>
          <a:p>
            <a:r>
              <a:rPr lang="en-US" dirty="0" smtClean="0"/>
              <a:t>Curriculum and </a:t>
            </a:r>
            <a:r>
              <a:rPr lang="en-US" dirty="0"/>
              <a:t>Digital Learning</a:t>
            </a:r>
          </a:p>
          <a:p>
            <a:endParaRPr lang="en-US" dirty="0"/>
          </a:p>
          <a:p>
            <a:r>
              <a:rPr lang="en-US" dirty="0"/>
              <a:t>Participating Schools</a:t>
            </a:r>
          </a:p>
          <a:p>
            <a:endParaRPr lang="en-US" dirty="0"/>
          </a:p>
          <a:p>
            <a:r>
              <a:rPr lang="en-US" dirty="0"/>
              <a:t>Reading tutors</a:t>
            </a:r>
          </a:p>
          <a:p>
            <a:endParaRPr lang="en-US" dirty="0"/>
          </a:p>
          <a:p>
            <a:r>
              <a:rPr lang="en-US" dirty="0"/>
              <a:t>Grades served</a:t>
            </a:r>
          </a:p>
        </p:txBody>
      </p:sp>
    </p:spTree>
    <p:extLst>
      <p:ext uri="{BB962C8B-B14F-4D97-AF65-F5344CB8AC3E}">
        <p14:creationId xmlns:p14="http://schemas.microsoft.com/office/powerpoint/2010/main" val="142522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Read2Succeed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Read2Succeed</a:t>
            </a:r>
            <a:r>
              <a:rPr lang="en-US" sz="3000" dirty="0"/>
              <a:t> </a:t>
            </a:r>
            <a:r>
              <a:rPr lang="en-US" sz="3000" dirty="0" smtClean="0"/>
              <a:t>provides tutoring </a:t>
            </a:r>
            <a:r>
              <a:rPr lang="en-US" sz="3000" dirty="0"/>
              <a:t>and mentoring to first and second grade students reading below grade level.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Goals:</a:t>
            </a:r>
            <a:endParaRPr lang="en-US" sz="3000" dirty="0"/>
          </a:p>
          <a:p>
            <a:r>
              <a:rPr lang="en-US" sz="3000" dirty="0" smtClean="0"/>
              <a:t>Pass </a:t>
            </a:r>
            <a:r>
              <a:rPr lang="en-US" sz="3000" dirty="0"/>
              <a:t>on a love </a:t>
            </a:r>
            <a:r>
              <a:rPr lang="en-US" sz="3000" dirty="0" smtClean="0"/>
              <a:t>for </a:t>
            </a:r>
            <a:r>
              <a:rPr lang="en-US" sz="3000" dirty="0"/>
              <a:t>books and </a:t>
            </a:r>
            <a:r>
              <a:rPr lang="en-US" sz="3000" dirty="0" smtClean="0"/>
              <a:t>impart a strong affirmation for reading </a:t>
            </a:r>
            <a:r>
              <a:rPr lang="en-US" sz="3000" dirty="0"/>
              <a:t>and </a:t>
            </a:r>
            <a:r>
              <a:rPr lang="en-US" sz="3000" dirty="0" smtClean="0"/>
              <a:t>learning </a:t>
            </a:r>
          </a:p>
          <a:p>
            <a:r>
              <a:rPr lang="en-US" sz="3000" dirty="0"/>
              <a:t>I</a:t>
            </a:r>
            <a:r>
              <a:rPr lang="en-US" sz="3000" dirty="0" smtClean="0"/>
              <a:t>nstill </a:t>
            </a:r>
            <a:r>
              <a:rPr lang="en-US" sz="3000" dirty="0"/>
              <a:t>positive attitudes toward </a:t>
            </a:r>
            <a:r>
              <a:rPr lang="en-US" sz="3000" dirty="0" smtClean="0"/>
              <a:t>reading</a:t>
            </a:r>
          </a:p>
          <a:p>
            <a:r>
              <a:rPr lang="en-US" sz="3000" dirty="0"/>
              <a:t>H</a:t>
            </a:r>
            <a:r>
              <a:rPr lang="en-US" sz="3000" dirty="0" smtClean="0"/>
              <a:t>elp </a:t>
            </a:r>
            <a:r>
              <a:rPr lang="en-US" sz="3000" dirty="0"/>
              <a:t>students gain vital skills in social and personal </a:t>
            </a:r>
            <a:r>
              <a:rPr lang="en-US" sz="3000" dirty="0" smtClean="0"/>
              <a:t>development</a:t>
            </a:r>
          </a:p>
          <a:p>
            <a:r>
              <a:rPr lang="en-US" sz="3000" dirty="0"/>
              <a:t>M</a:t>
            </a:r>
            <a:r>
              <a:rPr lang="en-US" sz="3000" dirty="0" smtClean="0"/>
              <a:t>ake </a:t>
            </a:r>
            <a:r>
              <a:rPr lang="en-US" sz="3000" dirty="0"/>
              <a:t>progress in the targeted reading </a:t>
            </a:r>
            <a:r>
              <a:rPr lang="en-US" sz="3000" dirty="0" smtClean="0"/>
              <a:t>skills</a:t>
            </a:r>
          </a:p>
          <a:p>
            <a:r>
              <a:rPr lang="en-US" sz="3000" dirty="0"/>
              <a:t>Have fun and return students to class happy</a:t>
            </a:r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5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Read2Succeed Reading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Meet with one or more students</a:t>
            </a:r>
          </a:p>
          <a:p>
            <a:endParaRPr lang="en-US" dirty="0"/>
          </a:p>
          <a:p>
            <a:r>
              <a:rPr lang="en-US" dirty="0"/>
              <a:t>Once </a:t>
            </a:r>
            <a:r>
              <a:rPr lang="en-US" dirty="0" smtClean="0"/>
              <a:t>or twice a </a:t>
            </a:r>
            <a:r>
              <a:rPr lang="en-US" dirty="0"/>
              <a:t>week</a:t>
            </a:r>
          </a:p>
          <a:p>
            <a:endParaRPr lang="en-US" dirty="0"/>
          </a:p>
          <a:p>
            <a:r>
              <a:rPr lang="en-US" dirty="0"/>
              <a:t>30 - 40 minutes</a:t>
            </a:r>
          </a:p>
          <a:p>
            <a:endParaRPr lang="en-US" dirty="0"/>
          </a:p>
          <a:p>
            <a:r>
              <a:rPr lang="en-US" dirty="0"/>
              <a:t>Single or paired students</a:t>
            </a:r>
          </a:p>
          <a:p>
            <a:endParaRPr lang="en-US" dirty="0"/>
          </a:p>
          <a:p>
            <a:r>
              <a:rPr lang="en-US" dirty="0"/>
              <a:t>On school campus</a:t>
            </a:r>
          </a:p>
          <a:p>
            <a:endParaRPr lang="en-US" dirty="0"/>
          </a:p>
          <a:p>
            <a:r>
              <a:rPr lang="en-US" dirty="0"/>
              <a:t>During school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157" y="2279174"/>
            <a:ext cx="43298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08" y="2176145"/>
            <a:ext cx="10078452" cy="3630295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Dress code</a:t>
            </a:r>
          </a:p>
          <a:p>
            <a:pPr>
              <a:lnSpc>
                <a:spcPct val="120000"/>
              </a:lnSpc>
            </a:pPr>
            <a:r>
              <a:rPr lang="en-US" dirty="0"/>
              <a:t>Checking-in at your school</a:t>
            </a:r>
          </a:p>
          <a:p>
            <a:pPr>
              <a:lnSpc>
                <a:spcPct val="120000"/>
              </a:lnSpc>
            </a:pPr>
            <a:r>
              <a:rPr lang="en-US" dirty="0"/>
              <a:t>Meeting with your student</a:t>
            </a:r>
          </a:p>
          <a:p>
            <a:pPr>
              <a:lnSpc>
                <a:spcPct val="120000"/>
              </a:lnSpc>
            </a:pPr>
            <a:r>
              <a:rPr lang="en-US" dirty="0"/>
              <a:t>Physical contact</a:t>
            </a:r>
          </a:p>
          <a:p>
            <a:pPr>
              <a:lnSpc>
                <a:spcPct val="120000"/>
              </a:lnSpc>
            </a:pPr>
            <a:r>
              <a:rPr lang="en-US" dirty="0"/>
              <a:t>Volunteers as role models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Confidentiality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Disciplining of students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Absences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Commitment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School </a:t>
            </a:r>
            <a:r>
              <a:rPr lang="en-US" dirty="0" smtClean="0"/>
              <a:t>calendar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School safety poster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5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Grade Vocabulary Enhancement</a:t>
            </a:r>
            <a:br>
              <a:rPr lang="en-US" dirty="0"/>
            </a:br>
            <a:r>
              <a:rPr lang="en-US" dirty="0"/>
              <a:t>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2864" y="2453640"/>
            <a:ext cx="400778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DDE-4003-FA45-B463-54258003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Grade Vocabulary Enhancement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79DC-B5AD-8F43-845A-7FE7744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08" y="1825624"/>
            <a:ext cx="10078452" cy="4727575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Created to increase and improve student’s vocabulary and background knowledge</a:t>
            </a:r>
          </a:p>
          <a:p>
            <a:endParaRPr lang="en-US" i="1" dirty="0"/>
          </a:p>
          <a:p>
            <a:r>
              <a:rPr lang="en-US" i="1" dirty="0"/>
              <a:t>Improvements are measured by administration of a pre-and post-test, in addition to district approved assessments</a:t>
            </a:r>
          </a:p>
          <a:p>
            <a:endParaRPr lang="en-US" i="1" dirty="0"/>
          </a:p>
          <a:p>
            <a:r>
              <a:rPr lang="en-US" i="1" dirty="0"/>
              <a:t>Students selected to participate are identified by their teacher or reading coach and  </a:t>
            </a:r>
            <a:r>
              <a:rPr lang="en-US" i="1" dirty="0" err="1"/>
              <a:t>i</a:t>
            </a:r>
            <a:r>
              <a:rPr lang="en-US" i="1" dirty="0"/>
              <a:t>-Ready district assessment</a:t>
            </a:r>
          </a:p>
          <a:p>
            <a:endParaRPr lang="en-US" i="1" dirty="0"/>
          </a:p>
          <a:p>
            <a:r>
              <a:rPr lang="en-US" i="1" dirty="0"/>
              <a:t>Program is non-remedial and administered by non-educators; students should have a basic understanding of story elements and be willing to learn in a one-on-one environment</a:t>
            </a:r>
          </a:p>
          <a:p>
            <a:endParaRPr lang="en-US" i="1" dirty="0"/>
          </a:p>
          <a:p>
            <a:r>
              <a:rPr lang="en-US" i="1" dirty="0"/>
              <a:t>Students will not be required to read aloud but are rather called upon to discuss story structure, story elements, words and their meaning.  Students will participate in a journal activity each session</a:t>
            </a:r>
          </a:p>
        </p:txBody>
      </p:sp>
    </p:spTree>
    <p:extLst>
      <p:ext uri="{BB962C8B-B14F-4D97-AF65-F5344CB8AC3E}">
        <p14:creationId xmlns:p14="http://schemas.microsoft.com/office/powerpoint/2010/main" val="2807615075"/>
      </p:ext>
    </p:extLst>
  </p:cSld>
  <p:clrMapOvr>
    <a:masterClrMapping/>
  </p:clrMapOvr>
</p:sld>
</file>

<file path=ppt/theme/theme1.xml><?xml version="1.0" encoding="utf-8"?>
<a:theme xmlns:a="http://schemas.openxmlformats.org/drawingml/2006/main" name="OCPS Theme">
  <a:themeElements>
    <a:clrScheme name="OCPS Colors">
      <a:dk1>
        <a:srgbClr val="011D25"/>
      </a:dk1>
      <a:lt1>
        <a:srgbClr val="FFFFFF"/>
      </a:lt1>
      <a:dk2>
        <a:srgbClr val="939598"/>
      </a:dk2>
      <a:lt2>
        <a:srgbClr val="E7E6E6"/>
      </a:lt2>
      <a:accent1>
        <a:srgbClr val="ED7630"/>
      </a:accent1>
      <a:accent2>
        <a:srgbClr val="EBA927"/>
      </a:accent2>
      <a:accent3>
        <a:srgbClr val="A5A5A5"/>
      </a:accent3>
      <a:accent4>
        <a:srgbClr val="698391"/>
      </a:accent4>
      <a:accent5>
        <a:srgbClr val="5BA24D"/>
      </a:accent5>
      <a:accent6>
        <a:srgbClr val="602365"/>
      </a:accent6>
      <a:hlink>
        <a:srgbClr val="051F40"/>
      </a:hlink>
      <a:folHlink>
        <a:srgbClr val="913336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311A7D61-F9C5-C648-8D90-75CACB76CD9B}"/>
    </a:ext>
  </a:extLst>
</a:theme>
</file>

<file path=ppt/theme/theme2.xml><?xml version="1.0" encoding="utf-8"?>
<a:theme xmlns:a="http://schemas.openxmlformats.org/drawingml/2006/main" name="Setion Header">
  <a:themeElements>
    <a:clrScheme name="OCPS Official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EF7622"/>
      </a:accent1>
      <a:accent2>
        <a:srgbClr val="EDAA00"/>
      </a:accent2>
      <a:accent3>
        <a:srgbClr val="A5A5A5"/>
      </a:accent3>
      <a:accent4>
        <a:srgbClr val="688393"/>
      </a:accent4>
      <a:accent5>
        <a:srgbClr val="59A348"/>
      </a:accent5>
      <a:accent6>
        <a:srgbClr val="612066"/>
      </a:accent6>
      <a:hlink>
        <a:srgbClr val="041E41"/>
      </a:hlink>
      <a:folHlink>
        <a:srgbClr val="9332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FD180278-C40B-F44B-978C-471CF8589942}"/>
    </a:ext>
  </a:extLst>
</a:theme>
</file>

<file path=ppt/theme/theme3.xml><?xml version="1.0" encoding="utf-8"?>
<a:theme xmlns:a="http://schemas.openxmlformats.org/drawingml/2006/main" name="OCPS 1">
  <a:themeElements>
    <a:clrScheme name="Orange County Public Schools -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F07622"/>
      </a:accent1>
      <a:accent2>
        <a:srgbClr val="041E41"/>
      </a:accent2>
      <a:accent3>
        <a:srgbClr val="E3C170"/>
      </a:accent3>
      <a:accent4>
        <a:srgbClr val="63775B"/>
      </a:accent4>
      <a:accent5>
        <a:srgbClr val="688393"/>
      </a:accent5>
      <a:accent6>
        <a:srgbClr val="A14B28"/>
      </a:accent6>
      <a:hlink>
        <a:srgbClr val="6CA3C0"/>
      </a:hlink>
      <a:folHlink>
        <a:srgbClr val="EDA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4BC5A7F1-08AC-6945-823D-6888252B0C6F}"/>
    </a:ext>
  </a:extLst>
</a:theme>
</file>

<file path=ppt/theme/theme4.xml><?xml version="1.0" encoding="utf-8"?>
<a:theme xmlns:a="http://schemas.openxmlformats.org/drawingml/2006/main" name="OCPS 2">
  <a:themeElements>
    <a:clrScheme name="Orange County Public Schools -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F07622"/>
      </a:accent1>
      <a:accent2>
        <a:srgbClr val="041E41"/>
      </a:accent2>
      <a:accent3>
        <a:srgbClr val="E3C170"/>
      </a:accent3>
      <a:accent4>
        <a:srgbClr val="63775B"/>
      </a:accent4>
      <a:accent5>
        <a:srgbClr val="688393"/>
      </a:accent5>
      <a:accent6>
        <a:srgbClr val="A14B28"/>
      </a:accent6>
      <a:hlink>
        <a:srgbClr val="6CA3C0"/>
      </a:hlink>
      <a:folHlink>
        <a:srgbClr val="EDA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E52B5F7E-8994-9241-986B-A1832EF84ED9}"/>
    </a:ext>
  </a:extLst>
</a:theme>
</file>

<file path=ppt/theme/theme5.xml><?xml version="1.0" encoding="utf-8"?>
<a:theme xmlns:a="http://schemas.openxmlformats.org/drawingml/2006/main" name="OCPS 3">
  <a:themeElements>
    <a:clrScheme name="Orange County Public Schools -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F07622"/>
      </a:accent1>
      <a:accent2>
        <a:srgbClr val="041E41"/>
      </a:accent2>
      <a:accent3>
        <a:srgbClr val="E3C170"/>
      </a:accent3>
      <a:accent4>
        <a:srgbClr val="63775B"/>
      </a:accent4>
      <a:accent5>
        <a:srgbClr val="688393"/>
      </a:accent5>
      <a:accent6>
        <a:srgbClr val="A14B28"/>
      </a:accent6>
      <a:hlink>
        <a:srgbClr val="6CA3C0"/>
      </a:hlink>
      <a:folHlink>
        <a:srgbClr val="EDA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7F635161-9693-794E-803E-8005A1E2417F}"/>
    </a:ext>
  </a:extLst>
</a:theme>
</file>

<file path=ppt/theme/theme6.xml><?xml version="1.0" encoding="utf-8"?>
<a:theme xmlns:a="http://schemas.openxmlformats.org/drawingml/2006/main" name="OCPS 4">
  <a:themeElements>
    <a:clrScheme name="Orange County Public Schools - Color Palette">
      <a:dk1>
        <a:srgbClr val="091F40"/>
      </a:dk1>
      <a:lt1>
        <a:srgbClr val="FFFFFF"/>
      </a:lt1>
      <a:dk2>
        <a:srgbClr val="939598"/>
      </a:dk2>
      <a:lt2>
        <a:srgbClr val="E7E6E6"/>
      </a:lt2>
      <a:accent1>
        <a:srgbClr val="F07622"/>
      </a:accent1>
      <a:accent2>
        <a:srgbClr val="041E41"/>
      </a:accent2>
      <a:accent3>
        <a:srgbClr val="E3C170"/>
      </a:accent3>
      <a:accent4>
        <a:srgbClr val="63775B"/>
      </a:accent4>
      <a:accent5>
        <a:srgbClr val="688393"/>
      </a:accent5>
      <a:accent6>
        <a:srgbClr val="A14B28"/>
      </a:accent6>
      <a:hlink>
        <a:srgbClr val="6CA3C0"/>
      </a:hlink>
      <a:folHlink>
        <a:srgbClr val="EDAA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A0818-4AE2-0F4B-8A4B-6E1497F5B682}" vid="{C01D6BC6-7C9E-5243-8146-611DB616A0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OCPS Theme</Template>
  <TotalTime>458</TotalTime>
  <Words>906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OCPS Theme</vt:lpstr>
      <vt:lpstr>Setion Header</vt:lpstr>
      <vt:lpstr>OCPS 1</vt:lpstr>
      <vt:lpstr>OCPS 2</vt:lpstr>
      <vt:lpstr>OCPS 3</vt:lpstr>
      <vt:lpstr>OCPS 4</vt:lpstr>
      <vt:lpstr>Welcome Read2Succeed Volunteers! Training Orientation</vt:lpstr>
      <vt:lpstr>Staff Contacts:</vt:lpstr>
      <vt:lpstr>Read2Succeed Local &amp; National Sponsors</vt:lpstr>
      <vt:lpstr>Read2Succeed Program Overview</vt:lpstr>
      <vt:lpstr>Read2Succeed Goals</vt:lpstr>
      <vt:lpstr>Read2Succeed Reading Volunteers</vt:lpstr>
      <vt:lpstr>Volunteer Guidelines</vt:lpstr>
      <vt:lpstr>First Grade Vocabulary Enhancement Program</vt:lpstr>
      <vt:lpstr>First Grade Vocabulary Enhancement Program</vt:lpstr>
      <vt:lpstr>PROGRAM STEP-BY-STEP</vt:lpstr>
      <vt:lpstr>Supplies</vt:lpstr>
      <vt:lpstr>First Grade Set 1 Book Titles</vt:lpstr>
      <vt:lpstr>First Grade Set 2 Book Titles</vt:lpstr>
      <vt:lpstr>Second Grade Fluency Program</vt:lpstr>
      <vt:lpstr>Fluency Research</vt:lpstr>
      <vt:lpstr>Second Grade Reading Fluency Program</vt:lpstr>
      <vt:lpstr>PROGRAM STEP-BY-STEP</vt:lpstr>
      <vt:lpstr>Supplies</vt:lpstr>
      <vt:lpstr>Why Volunteer with Read2Succeed?</vt:lpstr>
      <vt:lpstr>What’s Next?</vt:lpstr>
      <vt:lpstr>Connect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line 1 Title line 2</dc:title>
  <dc:creator>Smith, Jason</dc:creator>
  <cp:lastModifiedBy>Paxton, Kt E.</cp:lastModifiedBy>
  <cp:revision>42</cp:revision>
  <dcterms:created xsi:type="dcterms:W3CDTF">2018-09-26T13:43:46Z</dcterms:created>
  <dcterms:modified xsi:type="dcterms:W3CDTF">2020-08-19T18:52:42Z</dcterms:modified>
</cp:coreProperties>
</file>