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5"/>
  </p:notesMasterIdLst>
  <p:handoutMasterIdLst>
    <p:handoutMasterId r:id="rId46"/>
  </p:handoutMasterIdLst>
  <p:sldIdLst>
    <p:sldId id="258" r:id="rId2"/>
    <p:sldId id="259" r:id="rId3"/>
    <p:sldId id="300" r:id="rId4"/>
    <p:sldId id="280" r:id="rId5"/>
    <p:sldId id="264" r:id="rId6"/>
    <p:sldId id="276" r:id="rId7"/>
    <p:sldId id="265" r:id="rId8"/>
    <p:sldId id="277" r:id="rId9"/>
    <p:sldId id="282" r:id="rId10"/>
    <p:sldId id="283" r:id="rId11"/>
    <p:sldId id="284" r:id="rId12"/>
    <p:sldId id="289" r:id="rId13"/>
    <p:sldId id="266" r:id="rId14"/>
    <p:sldId id="278" r:id="rId15"/>
    <p:sldId id="285" r:id="rId16"/>
    <p:sldId id="290" r:id="rId17"/>
    <p:sldId id="267" r:id="rId18"/>
    <p:sldId id="279" r:id="rId19"/>
    <p:sldId id="303" r:id="rId20"/>
    <p:sldId id="268" r:id="rId21"/>
    <p:sldId id="305" r:id="rId22"/>
    <p:sldId id="287" r:id="rId23"/>
    <p:sldId id="269" r:id="rId24"/>
    <p:sldId id="307" r:id="rId25"/>
    <p:sldId id="309" r:id="rId26"/>
    <p:sldId id="310" r:id="rId27"/>
    <p:sldId id="311" r:id="rId28"/>
    <p:sldId id="288" r:id="rId29"/>
    <p:sldId id="291" r:id="rId30"/>
    <p:sldId id="306" r:id="rId31"/>
    <p:sldId id="293" r:id="rId32"/>
    <p:sldId id="294" r:id="rId33"/>
    <p:sldId id="295" r:id="rId34"/>
    <p:sldId id="296" r:id="rId35"/>
    <p:sldId id="297" r:id="rId36"/>
    <p:sldId id="298" r:id="rId37"/>
    <p:sldId id="299" r:id="rId38"/>
    <p:sldId id="302" r:id="rId39"/>
    <p:sldId id="263" r:id="rId40"/>
    <p:sldId id="301" r:id="rId41"/>
    <p:sldId id="312" r:id="rId42"/>
    <p:sldId id="274" r:id="rId43"/>
    <p:sldId id="304"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hill, Susan R." initials="BSR" lastIdx="0" clrIdx="0">
    <p:extLst>
      <p:ext uri="{19B8F6BF-5375-455C-9EA6-DF929625EA0E}">
        <p15:presenceInfo xmlns:p15="http://schemas.microsoft.com/office/powerpoint/2012/main" userId="S-1-5-21-570124157-1276542929-7473742-14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521"/>
    <a:srgbClr val="CBD41E"/>
    <a:srgbClr val="F76529"/>
    <a:srgbClr val="6ECFC5"/>
    <a:srgbClr val="FFFFFF"/>
    <a:srgbClr val="D3DE20"/>
    <a:srgbClr val="E3E691"/>
    <a:srgbClr val="59595C"/>
    <a:srgbClr val="5A59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660" autoAdjust="0"/>
  </p:normalViewPr>
  <p:slideViewPr>
    <p:cSldViewPr snapToGrid="0">
      <p:cViewPr varScale="1">
        <p:scale>
          <a:sx n="119" d="100"/>
          <a:sy n="119" d="100"/>
        </p:scale>
        <p:origin x="126" y="22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9" d="100"/>
          <a:sy n="79" d="100"/>
        </p:scale>
        <p:origin x="2827"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440F10-A306-4315-B6FA-EA7BA2841DCB}" type="slidenum">
              <a:rPr lang="en-US" smtClean="0"/>
              <a:t>‹#›</a:t>
            </a:fld>
            <a:endParaRPr lang="en-US" dirty="0"/>
          </a:p>
        </p:txBody>
      </p:sp>
      <p:sp>
        <p:nvSpPr>
          <p:cNvPr id="7" name="Header Placeholder 6"/>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latin typeface="Nevis" panose="02000800000000000000" pitchFamily="2" charset="0"/>
              </a:rPr>
              <a:t>2018 Grant Writing Basic Workshop</a:t>
            </a:r>
            <a:endParaRPr lang="en-US" dirty="0">
              <a:latin typeface="Nevis" panose="02000800000000000000" pitchFamily="2" charset="0"/>
            </a:endParaRPr>
          </a:p>
        </p:txBody>
      </p:sp>
    </p:spTree>
    <p:extLst>
      <p:ext uri="{BB962C8B-B14F-4D97-AF65-F5344CB8AC3E}">
        <p14:creationId xmlns:p14="http://schemas.microsoft.com/office/powerpoint/2010/main" val="28638990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r>
              <a:rPr lang="en-US" smtClean="0"/>
              <a:t>2018 Grant Writing Basic Workshop</a:t>
            </a:r>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000" b="1" i="0" baseline="0">
                <a:latin typeface="Calibri" panose="020F0502020204030204" pitchFamily="34" charset="0"/>
              </a:defRPr>
            </a:lvl1pPr>
          </a:lstStyle>
          <a:p>
            <a:fld id="{EDE79AC1-D846-426B-BA17-8A28B4050547}" type="datetimeFigureOut">
              <a:rPr lang="en-US" smtClean="0"/>
              <a:pPr/>
              <a:t>7/10/2018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D5B5DB4-840B-4E80-B1FB-A5637624C0CF}" type="slidenum">
              <a:rPr lang="en-US" smtClean="0"/>
              <a:t>‹#›</a:t>
            </a:fld>
            <a:endParaRPr lang="en-US" dirty="0"/>
          </a:p>
        </p:txBody>
      </p:sp>
    </p:spTree>
    <p:extLst>
      <p:ext uri="{BB962C8B-B14F-4D97-AF65-F5344CB8AC3E}">
        <p14:creationId xmlns:p14="http://schemas.microsoft.com/office/powerpoint/2010/main" val="23307249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Barnhill	</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1</a:t>
            </a:fld>
            <a:endParaRPr lang="en-US" dirty="0"/>
          </a:p>
        </p:txBody>
      </p:sp>
    </p:spTree>
    <p:extLst>
      <p:ext uri="{BB962C8B-B14F-4D97-AF65-F5344CB8AC3E}">
        <p14:creationId xmlns:p14="http://schemas.microsoft.com/office/powerpoint/2010/main" val="3521115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10</a:t>
            </a:fld>
            <a:endParaRPr lang="en-US" dirty="0"/>
          </a:p>
        </p:txBody>
      </p:sp>
    </p:spTree>
    <p:extLst>
      <p:ext uri="{BB962C8B-B14F-4D97-AF65-F5344CB8AC3E}">
        <p14:creationId xmlns:p14="http://schemas.microsoft.com/office/powerpoint/2010/main" val="3035032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11</a:t>
            </a:fld>
            <a:endParaRPr lang="en-US" dirty="0"/>
          </a:p>
        </p:txBody>
      </p:sp>
    </p:spTree>
    <p:extLst>
      <p:ext uri="{BB962C8B-B14F-4D97-AF65-F5344CB8AC3E}">
        <p14:creationId xmlns:p14="http://schemas.microsoft.com/office/powerpoint/2010/main" val="4139589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12</a:t>
            </a:fld>
            <a:endParaRPr lang="en-US" dirty="0"/>
          </a:p>
        </p:txBody>
      </p:sp>
    </p:spTree>
    <p:extLst>
      <p:ext uri="{BB962C8B-B14F-4D97-AF65-F5344CB8AC3E}">
        <p14:creationId xmlns:p14="http://schemas.microsoft.com/office/powerpoint/2010/main" val="3791215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13</a:t>
            </a:fld>
            <a:endParaRPr lang="en-US" dirty="0"/>
          </a:p>
        </p:txBody>
      </p:sp>
    </p:spTree>
    <p:extLst>
      <p:ext uri="{BB962C8B-B14F-4D97-AF65-F5344CB8AC3E}">
        <p14:creationId xmlns:p14="http://schemas.microsoft.com/office/powerpoint/2010/main" val="21058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14</a:t>
            </a:fld>
            <a:endParaRPr lang="en-US" dirty="0"/>
          </a:p>
        </p:txBody>
      </p:sp>
    </p:spTree>
    <p:extLst>
      <p:ext uri="{BB962C8B-B14F-4D97-AF65-F5344CB8AC3E}">
        <p14:creationId xmlns:p14="http://schemas.microsoft.com/office/powerpoint/2010/main" val="4088298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15</a:t>
            </a:fld>
            <a:endParaRPr lang="en-US" dirty="0"/>
          </a:p>
        </p:txBody>
      </p:sp>
    </p:spTree>
    <p:extLst>
      <p:ext uri="{BB962C8B-B14F-4D97-AF65-F5344CB8AC3E}">
        <p14:creationId xmlns:p14="http://schemas.microsoft.com/office/powerpoint/2010/main" val="1919732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16</a:t>
            </a:fld>
            <a:endParaRPr lang="en-US" dirty="0"/>
          </a:p>
        </p:txBody>
      </p:sp>
    </p:spTree>
    <p:extLst>
      <p:ext uri="{BB962C8B-B14F-4D97-AF65-F5344CB8AC3E}">
        <p14:creationId xmlns:p14="http://schemas.microsoft.com/office/powerpoint/2010/main" val="50959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17</a:t>
            </a:fld>
            <a:endParaRPr lang="en-US" dirty="0"/>
          </a:p>
        </p:txBody>
      </p:sp>
    </p:spTree>
    <p:extLst>
      <p:ext uri="{BB962C8B-B14F-4D97-AF65-F5344CB8AC3E}">
        <p14:creationId xmlns:p14="http://schemas.microsoft.com/office/powerpoint/2010/main" val="1963744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18</a:t>
            </a:fld>
            <a:endParaRPr lang="en-US" dirty="0"/>
          </a:p>
        </p:txBody>
      </p:sp>
    </p:spTree>
    <p:extLst>
      <p:ext uri="{BB962C8B-B14F-4D97-AF65-F5344CB8AC3E}">
        <p14:creationId xmlns:p14="http://schemas.microsoft.com/office/powerpoint/2010/main" val="1927114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19</a:t>
            </a:fld>
            <a:endParaRPr lang="en-US" dirty="0"/>
          </a:p>
        </p:txBody>
      </p:sp>
    </p:spTree>
    <p:extLst>
      <p:ext uri="{BB962C8B-B14F-4D97-AF65-F5344CB8AC3E}">
        <p14:creationId xmlns:p14="http://schemas.microsoft.com/office/powerpoint/2010/main" val="1927114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2</a:t>
            </a:fld>
            <a:endParaRPr lang="en-US" dirty="0"/>
          </a:p>
        </p:txBody>
      </p:sp>
    </p:spTree>
    <p:extLst>
      <p:ext uri="{BB962C8B-B14F-4D97-AF65-F5344CB8AC3E}">
        <p14:creationId xmlns:p14="http://schemas.microsoft.com/office/powerpoint/2010/main" val="2236005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20</a:t>
            </a:fld>
            <a:endParaRPr lang="en-US" dirty="0"/>
          </a:p>
        </p:txBody>
      </p:sp>
    </p:spTree>
    <p:extLst>
      <p:ext uri="{BB962C8B-B14F-4D97-AF65-F5344CB8AC3E}">
        <p14:creationId xmlns:p14="http://schemas.microsoft.com/office/powerpoint/2010/main" val="980221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21</a:t>
            </a:fld>
            <a:endParaRPr lang="en-US" dirty="0"/>
          </a:p>
        </p:txBody>
      </p:sp>
    </p:spTree>
    <p:extLst>
      <p:ext uri="{BB962C8B-B14F-4D97-AF65-F5344CB8AC3E}">
        <p14:creationId xmlns:p14="http://schemas.microsoft.com/office/powerpoint/2010/main" val="1462050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22</a:t>
            </a:fld>
            <a:endParaRPr lang="en-US" dirty="0"/>
          </a:p>
        </p:txBody>
      </p:sp>
    </p:spTree>
    <p:extLst>
      <p:ext uri="{BB962C8B-B14F-4D97-AF65-F5344CB8AC3E}">
        <p14:creationId xmlns:p14="http://schemas.microsoft.com/office/powerpoint/2010/main" val="1462050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23</a:t>
            </a:fld>
            <a:endParaRPr lang="en-US" dirty="0"/>
          </a:p>
        </p:txBody>
      </p:sp>
    </p:spTree>
    <p:extLst>
      <p:ext uri="{BB962C8B-B14F-4D97-AF65-F5344CB8AC3E}">
        <p14:creationId xmlns:p14="http://schemas.microsoft.com/office/powerpoint/2010/main" val="3272972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27</a:t>
            </a:fld>
            <a:endParaRPr lang="en-US" dirty="0"/>
          </a:p>
        </p:txBody>
      </p:sp>
    </p:spTree>
    <p:extLst>
      <p:ext uri="{BB962C8B-B14F-4D97-AF65-F5344CB8AC3E}">
        <p14:creationId xmlns:p14="http://schemas.microsoft.com/office/powerpoint/2010/main" val="16570482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28</a:t>
            </a:fld>
            <a:endParaRPr lang="en-US" dirty="0"/>
          </a:p>
        </p:txBody>
      </p:sp>
    </p:spTree>
    <p:extLst>
      <p:ext uri="{BB962C8B-B14F-4D97-AF65-F5344CB8AC3E}">
        <p14:creationId xmlns:p14="http://schemas.microsoft.com/office/powerpoint/2010/main" val="1006703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29</a:t>
            </a:fld>
            <a:endParaRPr lang="en-US" dirty="0"/>
          </a:p>
        </p:txBody>
      </p:sp>
    </p:spTree>
    <p:extLst>
      <p:ext uri="{BB962C8B-B14F-4D97-AF65-F5344CB8AC3E}">
        <p14:creationId xmlns:p14="http://schemas.microsoft.com/office/powerpoint/2010/main" val="3272972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30</a:t>
            </a:fld>
            <a:endParaRPr lang="en-US" dirty="0"/>
          </a:p>
        </p:txBody>
      </p:sp>
    </p:spTree>
    <p:extLst>
      <p:ext uri="{BB962C8B-B14F-4D97-AF65-F5344CB8AC3E}">
        <p14:creationId xmlns:p14="http://schemas.microsoft.com/office/powerpoint/2010/main" val="3272972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31</a:t>
            </a:fld>
            <a:endParaRPr lang="en-US" dirty="0"/>
          </a:p>
        </p:txBody>
      </p:sp>
    </p:spTree>
    <p:extLst>
      <p:ext uri="{BB962C8B-B14F-4D97-AF65-F5344CB8AC3E}">
        <p14:creationId xmlns:p14="http://schemas.microsoft.com/office/powerpoint/2010/main" val="3272972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32</a:t>
            </a:fld>
            <a:endParaRPr lang="en-US" dirty="0"/>
          </a:p>
        </p:txBody>
      </p:sp>
    </p:spTree>
    <p:extLst>
      <p:ext uri="{BB962C8B-B14F-4D97-AF65-F5344CB8AC3E}">
        <p14:creationId xmlns:p14="http://schemas.microsoft.com/office/powerpoint/2010/main" val="3272972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3</a:t>
            </a:fld>
            <a:endParaRPr lang="en-US" dirty="0"/>
          </a:p>
        </p:txBody>
      </p:sp>
    </p:spTree>
    <p:extLst>
      <p:ext uri="{BB962C8B-B14F-4D97-AF65-F5344CB8AC3E}">
        <p14:creationId xmlns:p14="http://schemas.microsoft.com/office/powerpoint/2010/main" val="3360258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33</a:t>
            </a:fld>
            <a:endParaRPr lang="en-US" dirty="0"/>
          </a:p>
        </p:txBody>
      </p:sp>
    </p:spTree>
    <p:extLst>
      <p:ext uri="{BB962C8B-B14F-4D97-AF65-F5344CB8AC3E}">
        <p14:creationId xmlns:p14="http://schemas.microsoft.com/office/powerpoint/2010/main" val="32729728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34</a:t>
            </a:fld>
            <a:endParaRPr lang="en-US" dirty="0"/>
          </a:p>
        </p:txBody>
      </p:sp>
    </p:spTree>
    <p:extLst>
      <p:ext uri="{BB962C8B-B14F-4D97-AF65-F5344CB8AC3E}">
        <p14:creationId xmlns:p14="http://schemas.microsoft.com/office/powerpoint/2010/main" val="3272972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35</a:t>
            </a:fld>
            <a:endParaRPr lang="en-US" dirty="0"/>
          </a:p>
        </p:txBody>
      </p:sp>
    </p:spTree>
    <p:extLst>
      <p:ext uri="{BB962C8B-B14F-4D97-AF65-F5344CB8AC3E}">
        <p14:creationId xmlns:p14="http://schemas.microsoft.com/office/powerpoint/2010/main" val="3272972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36</a:t>
            </a:fld>
            <a:endParaRPr lang="en-US" dirty="0"/>
          </a:p>
        </p:txBody>
      </p:sp>
    </p:spTree>
    <p:extLst>
      <p:ext uri="{BB962C8B-B14F-4D97-AF65-F5344CB8AC3E}">
        <p14:creationId xmlns:p14="http://schemas.microsoft.com/office/powerpoint/2010/main" val="3272972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37</a:t>
            </a:fld>
            <a:endParaRPr lang="en-US" dirty="0"/>
          </a:p>
        </p:txBody>
      </p:sp>
    </p:spTree>
    <p:extLst>
      <p:ext uri="{BB962C8B-B14F-4D97-AF65-F5344CB8AC3E}">
        <p14:creationId xmlns:p14="http://schemas.microsoft.com/office/powerpoint/2010/main" val="32729728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38</a:t>
            </a:fld>
            <a:endParaRPr lang="en-US" dirty="0"/>
          </a:p>
        </p:txBody>
      </p:sp>
    </p:spTree>
    <p:extLst>
      <p:ext uri="{BB962C8B-B14F-4D97-AF65-F5344CB8AC3E}">
        <p14:creationId xmlns:p14="http://schemas.microsoft.com/office/powerpoint/2010/main" val="3272972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39</a:t>
            </a:fld>
            <a:endParaRPr lang="en-US" dirty="0"/>
          </a:p>
        </p:txBody>
      </p:sp>
    </p:spTree>
    <p:extLst>
      <p:ext uri="{BB962C8B-B14F-4D97-AF65-F5344CB8AC3E}">
        <p14:creationId xmlns:p14="http://schemas.microsoft.com/office/powerpoint/2010/main" val="33602587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Susan</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40</a:t>
            </a:fld>
            <a:endParaRPr lang="en-US" dirty="0"/>
          </a:p>
        </p:txBody>
      </p:sp>
    </p:spTree>
    <p:extLst>
      <p:ext uri="{BB962C8B-B14F-4D97-AF65-F5344CB8AC3E}">
        <p14:creationId xmlns:p14="http://schemas.microsoft.com/office/powerpoint/2010/main" val="3247119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41</a:t>
            </a:fld>
            <a:endParaRPr lang="en-US" dirty="0"/>
          </a:p>
        </p:txBody>
      </p:sp>
    </p:spTree>
    <p:extLst>
      <p:ext uri="{BB962C8B-B14F-4D97-AF65-F5344CB8AC3E}">
        <p14:creationId xmlns:p14="http://schemas.microsoft.com/office/powerpoint/2010/main" val="36232451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Teresa and Susan</a:t>
            </a:r>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42</a:t>
            </a:fld>
            <a:endParaRPr lang="en-US" dirty="0"/>
          </a:p>
        </p:txBody>
      </p:sp>
    </p:spTree>
    <p:extLst>
      <p:ext uri="{BB962C8B-B14F-4D97-AF65-F5344CB8AC3E}">
        <p14:creationId xmlns:p14="http://schemas.microsoft.com/office/powerpoint/2010/main" val="1928352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4</a:t>
            </a:fld>
            <a:endParaRPr lang="en-US" dirty="0"/>
          </a:p>
        </p:txBody>
      </p:sp>
    </p:spTree>
    <p:extLst>
      <p:ext uri="{BB962C8B-B14F-4D97-AF65-F5344CB8AC3E}">
        <p14:creationId xmlns:p14="http://schemas.microsoft.com/office/powerpoint/2010/main" val="32471191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43</a:t>
            </a:fld>
            <a:endParaRPr lang="en-US" dirty="0"/>
          </a:p>
        </p:txBody>
      </p:sp>
    </p:spTree>
    <p:extLst>
      <p:ext uri="{BB962C8B-B14F-4D97-AF65-F5344CB8AC3E}">
        <p14:creationId xmlns:p14="http://schemas.microsoft.com/office/powerpoint/2010/main" val="192835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5</a:t>
            </a:fld>
            <a:endParaRPr lang="en-US" dirty="0"/>
          </a:p>
        </p:txBody>
      </p:sp>
    </p:spTree>
    <p:extLst>
      <p:ext uri="{BB962C8B-B14F-4D97-AF65-F5344CB8AC3E}">
        <p14:creationId xmlns:p14="http://schemas.microsoft.com/office/powerpoint/2010/main" val="1395651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6</a:t>
            </a:fld>
            <a:endParaRPr lang="en-US" dirty="0"/>
          </a:p>
        </p:txBody>
      </p:sp>
    </p:spTree>
    <p:extLst>
      <p:ext uri="{BB962C8B-B14F-4D97-AF65-F5344CB8AC3E}">
        <p14:creationId xmlns:p14="http://schemas.microsoft.com/office/powerpoint/2010/main" val="3913488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7</a:t>
            </a:fld>
            <a:endParaRPr lang="en-US" dirty="0"/>
          </a:p>
        </p:txBody>
      </p:sp>
    </p:spTree>
    <p:extLst>
      <p:ext uri="{BB962C8B-B14F-4D97-AF65-F5344CB8AC3E}">
        <p14:creationId xmlns:p14="http://schemas.microsoft.com/office/powerpoint/2010/main" val="2252134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8</a:t>
            </a:fld>
            <a:endParaRPr lang="en-US" dirty="0"/>
          </a:p>
        </p:txBody>
      </p:sp>
    </p:spTree>
    <p:extLst>
      <p:ext uri="{BB962C8B-B14F-4D97-AF65-F5344CB8AC3E}">
        <p14:creationId xmlns:p14="http://schemas.microsoft.com/office/powerpoint/2010/main" val="876034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Teresa</a:t>
            </a:r>
          </a:p>
          <a:p>
            <a:endParaRPr lang="en-US" dirty="0"/>
          </a:p>
        </p:txBody>
      </p:sp>
      <p:sp>
        <p:nvSpPr>
          <p:cNvPr id="4" name="Slide Number Placeholder 3"/>
          <p:cNvSpPr>
            <a:spLocks noGrp="1"/>
          </p:cNvSpPr>
          <p:nvPr>
            <p:ph type="sldNum" sz="quarter" idx="10"/>
          </p:nvPr>
        </p:nvSpPr>
        <p:spPr/>
        <p:txBody>
          <a:bodyPr/>
          <a:lstStyle/>
          <a:p>
            <a:fld id="{0D5B5DB4-840B-4E80-B1FB-A5637624C0CF}" type="slidenum">
              <a:rPr lang="en-US" smtClean="0"/>
              <a:t>9</a:t>
            </a:fld>
            <a:endParaRPr lang="en-US" dirty="0"/>
          </a:p>
        </p:txBody>
      </p:sp>
    </p:spTree>
    <p:extLst>
      <p:ext uri="{BB962C8B-B14F-4D97-AF65-F5344CB8AC3E}">
        <p14:creationId xmlns:p14="http://schemas.microsoft.com/office/powerpoint/2010/main" val="3124427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CBD41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1844289"/>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54083" y="289333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A4200D-40AC-4B98-B0BB-A8CE8FA10A7B}" type="datetime1">
              <a:rPr lang="en-US"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A21C85-FBE4-43A2-BF8B-4814EA13559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3" y="4911639"/>
            <a:ext cx="3796479" cy="1286544"/>
          </a:xfrm>
          <a:prstGeom prst="rect">
            <a:avLst/>
          </a:prstGeom>
        </p:spPr>
      </p:pic>
      <p:sp>
        <p:nvSpPr>
          <p:cNvPr id="11" name="TextBox 10"/>
          <p:cNvSpPr txBox="1"/>
          <p:nvPr/>
        </p:nvSpPr>
        <p:spPr>
          <a:xfrm>
            <a:off x="7063274" y="5685110"/>
            <a:ext cx="5896947" cy="646331"/>
          </a:xfrm>
          <a:prstGeom prst="rect">
            <a:avLst/>
          </a:prstGeom>
          <a:noFill/>
        </p:spPr>
        <p:txBody>
          <a:bodyPr wrap="square" rtlCol="0">
            <a:spAutoFit/>
          </a:bodyPr>
          <a:lstStyle/>
          <a:p>
            <a:r>
              <a:rPr lang="en-US" sz="3000" dirty="0" smtClean="0">
                <a:solidFill>
                  <a:srgbClr val="5A595A"/>
                </a:solidFill>
                <a:latin typeface="Nirmala UI" panose="020B0502040204020203" pitchFamily="34" charset="0"/>
                <a:cs typeface="Nirmala UI" panose="020B0502040204020203" pitchFamily="34" charset="0"/>
              </a:rPr>
              <a:t>READ</a:t>
            </a:r>
            <a:r>
              <a:rPr lang="en-US" sz="3600" dirty="0" smtClean="0">
                <a:solidFill>
                  <a:srgbClr val="5A595A"/>
                </a:solidFill>
                <a:latin typeface="Nirmala UI" panose="020B0502040204020203" pitchFamily="34" charset="0"/>
                <a:cs typeface="Nirmala UI" panose="020B0502040204020203" pitchFamily="34" charset="0"/>
              </a:rPr>
              <a:t>2</a:t>
            </a:r>
            <a:r>
              <a:rPr lang="en-US" sz="3000" dirty="0" smtClean="0">
                <a:solidFill>
                  <a:srgbClr val="5A595A"/>
                </a:solidFill>
                <a:latin typeface="Nirmala UI" panose="020B0502040204020203" pitchFamily="34" charset="0"/>
                <a:cs typeface="Nirmala UI" panose="020B0502040204020203" pitchFamily="34" charset="0"/>
              </a:rPr>
              <a:t>SUCCEED</a:t>
            </a:r>
            <a:r>
              <a:rPr lang="en-US" sz="3000" baseline="0" dirty="0" smtClean="0">
                <a:solidFill>
                  <a:srgbClr val="5A595A"/>
                </a:solidFill>
                <a:latin typeface="Nirmala UI" panose="020B0502040204020203" pitchFamily="34" charset="0"/>
                <a:cs typeface="Nirmala UI" panose="020B0502040204020203" pitchFamily="34" charset="0"/>
              </a:rPr>
              <a:t> PROGRAM</a:t>
            </a:r>
            <a:endParaRPr lang="en-US" sz="3000" dirty="0">
              <a:solidFill>
                <a:srgbClr val="5A595A"/>
              </a:solidFill>
              <a:latin typeface="Nirmala UI" panose="020B0502040204020203" pitchFamily="34" charset="0"/>
              <a:cs typeface="Nirmala UI" panose="020B050204020402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93" y="4911639"/>
            <a:ext cx="3796479" cy="1286544"/>
          </a:xfrm>
          <a:prstGeom prst="rect">
            <a:avLst/>
          </a:prstGeom>
        </p:spPr>
      </p:pic>
      <p:sp>
        <p:nvSpPr>
          <p:cNvPr id="13" name="TextBox 12"/>
          <p:cNvSpPr txBox="1"/>
          <p:nvPr userDrawn="1"/>
        </p:nvSpPr>
        <p:spPr>
          <a:xfrm>
            <a:off x="7063274" y="5685110"/>
            <a:ext cx="5896947" cy="646331"/>
          </a:xfrm>
          <a:prstGeom prst="rect">
            <a:avLst/>
          </a:prstGeom>
          <a:noFill/>
        </p:spPr>
        <p:txBody>
          <a:bodyPr wrap="square" rtlCol="0">
            <a:spAutoFit/>
          </a:bodyPr>
          <a:lstStyle/>
          <a:p>
            <a:r>
              <a:rPr lang="en-US" sz="3000" dirty="0" smtClean="0">
                <a:solidFill>
                  <a:srgbClr val="5A595A"/>
                </a:solidFill>
                <a:latin typeface="Nirmala UI" panose="020B0502040204020203" pitchFamily="34" charset="0"/>
                <a:cs typeface="Nirmala UI" panose="020B0502040204020203" pitchFamily="34" charset="0"/>
              </a:rPr>
              <a:t>READ</a:t>
            </a:r>
            <a:r>
              <a:rPr lang="en-US" sz="3600" dirty="0" smtClean="0">
                <a:solidFill>
                  <a:srgbClr val="5A595A"/>
                </a:solidFill>
                <a:latin typeface="Nirmala UI" panose="020B0502040204020203" pitchFamily="34" charset="0"/>
                <a:cs typeface="Nirmala UI" panose="020B0502040204020203" pitchFamily="34" charset="0"/>
              </a:rPr>
              <a:t>2</a:t>
            </a:r>
            <a:r>
              <a:rPr lang="en-US" sz="3000" dirty="0" smtClean="0">
                <a:solidFill>
                  <a:srgbClr val="5A595A"/>
                </a:solidFill>
                <a:latin typeface="Nirmala UI" panose="020B0502040204020203" pitchFamily="34" charset="0"/>
                <a:cs typeface="Nirmala UI" panose="020B0502040204020203" pitchFamily="34" charset="0"/>
              </a:rPr>
              <a:t>SUCCEED</a:t>
            </a:r>
            <a:r>
              <a:rPr lang="en-US" sz="3000" baseline="0" dirty="0" smtClean="0">
                <a:solidFill>
                  <a:srgbClr val="5A595A"/>
                </a:solidFill>
                <a:latin typeface="Nirmala UI" panose="020B0502040204020203" pitchFamily="34" charset="0"/>
                <a:cs typeface="Nirmala UI" panose="020B0502040204020203" pitchFamily="34" charset="0"/>
              </a:rPr>
              <a:t> PROGRAM</a:t>
            </a:r>
            <a:endParaRPr lang="en-US" sz="3000" dirty="0">
              <a:solidFill>
                <a:srgbClr val="5A595A"/>
              </a:solidFill>
              <a:latin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220904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561387-865E-480E-BC71-7CFA2FA4717B}" type="datetime1">
              <a:rPr lang="en-US"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A21C85-FBE4-43A2-BF8B-4814EA135591}" type="slidenum">
              <a:rPr lang="en-US" smtClean="0"/>
              <a:t>‹#›</a:t>
            </a:fld>
            <a:endParaRPr lang="en-US" dirty="0"/>
          </a:p>
        </p:txBody>
      </p:sp>
    </p:spTree>
    <p:extLst>
      <p:ext uri="{BB962C8B-B14F-4D97-AF65-F5344CB8AC3E}">
        <p14:creationId xmlns:p14="http://schemas.microsoft.com/office/powerpoint/2010/main" val="1076185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482621-5368-4011-87F0-98D46D4A94E0}" type="datetime1">
              <a:rPr lang="en-US"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A21C85-FBE4-43A2-BF8B-4814EA135591}" type="slidenum">
              <a:rPr lang="en-US" smtClean="0"/>
              <a:t>‹#›</a:t>
            </a:fld>
            <a:endParaRPr lang="en-US" dirty="0"/>
          </a:p>
        </p:txBody>
      </p:sp>
    </p:spTree>
    <p:extLst>
      <p:ext uri="{BB962C8B-B14F-4D97-AF65-F5344CB8AC3E}">
        <p14:creationId xmlns:p14="http://schemas.microsoft.com/office/powerpoint/2010/main" val="17821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9BB472-DD0D-471A-B8FB-B76FC821E6BA}" type="datetime1">
              <a:rPr lang="en-US"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A21C85-FBE4-43A2-BF8B-4814EA135591}" type="slidenum">
              <a:rPr lang="en-US" smtClean="0"/>
              <a:t>‹#›</a:t>
            </a:fld>
            <a:endParaRPr lang="en-US" dirty="0"/>
          </a:p>
        </p:txBody>
      </p:sp>
    </p:spTree>
    <p:extLst>
      <p:ext uri="{BB962C8B-B14F-4D97-AF65-F5344CB8AC3E}">
        <p14:creationId xmlns:p14="http://schemas.microsoft.com/office/powerpoint/2010/main" val="19769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CBD41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BF17C-54D9-4EC5-963A-33AF56EE6F49}" type="datetime1">
              <a:rPr lang="en-US" smtClean="0"/>
              <a:t>7/10/2018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9A21C85-FBE4-43A2-BF8B-4814EA13559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8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52147A-158F-4505-8EFF-D2888C3B19D8}" type="datetime1">
              <a:rPr lang="en-US"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A21C85-FBE4-43A2-BF8B-4814EA135591}" type="slidenum">
              <a:rPr lang="en-US" smtClean="0"/>
              <a:t>‹#›</a:t>
            </a:fld>
            <a:endParaRPr lang="en-US" dirty="0"/>
          </a:p>
        </p:txBody>
      </p:sp>
    </p:spTree>
    <p:extLst>
      <p:ext uri="{BB962C8B-B14F-4D97-AF65-F5344CB8AC3E}">
        <p14:creationId xmlns:p14="http://schemas.microsoft.com/office/powerpoint/2010/main" val="1989351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17B0463-12D6-46EB-96E9-AD769AA46B89}" type="datetime1">
              <a:rPr lang="en-US" smtClean="0"/>
              <a:t>7/10/2018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9A21C85-FBE4-43A2-BF8B-4814EA135591}" type="slidenum">
              <a:rPr lang="en-US" smtClean="0"/>
              <a:t>‹#›</a:t>
            </a:fld>
            <a:endParaRPr lang="en-US" dirty="0"/>
          </a:p>
        </p:txBody>
      </p:sp>
    </p:spTree>
    <p:extLst>
      <p:ext uri="{BB962C8B-B14F-4D97-AF65-F5344CB8AC3E}">
        <p14:creationId xmlns:p14="http://schemas.microsoft.com/office/powerpoint/2010/main" val="1130259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775D02-90A0-41D7-B524-458A1E37C899}" type="datetime1">
              <a:rPr lang="en-US" smtClean="0"/>
              <a:t>7/10/2018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9A21C85-FBE4-43A2-BF8B-4814EA135591}" type="slidenum">
              <a:rPr lang="en-US" smtClean="0"/>
              <a:t>‹#›</a:t>
            </a:fld>
            <a:endParaRPr lang="en-US" dirty="0"/>
          </a:p>
        </p:txBody>
      </p:sp>
    </p:spTree>
    <p:extLst>
      <p:ext uri="{BB962C8B-B14F-4D97-AF65-F5344CB8AC3E}">
        <p14:creationId xmlns:p14="http://schemas.microsoft.com/office/powerpoint/2010/main" val="335448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6ECFC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4154D02-6D7A-41B3-942B-A03279F4EEAC}" type="datetime1">
              <a:rPr lang="en-US" smtClean="0"/>
              <a:t>7/10/2018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9A21C85-FBE4-43A2-BF8B-4814EA135591}" type="slidenum">
              <a:rPr lang="en-US" smtClean="0"/>
              <a:t>‹#›</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9029" y="5360099"/>
            <a:ext cx="1695450" cy="1038225"/>
          </a:xfrm>
          <a:prstGeom prst="rect">
            <a:avLst/>
          </a:prstGeom>
        </p:spPr>
      </p:pic>
      <p:cxnSp>
        <p:nvCxnSpPr>
          <p:cNvPr id="11" name="Straight Connector 10"/>
          <p:cNvCxnSpPr/>
          <p:nvPr/>
        </p:nvCxnSpPr>
        <p:spPr>
          <a:xfrm flipH="1" flipV="1">
            <a:off x="429208" y="261257"/>
            <a:ext cx="11383347" cy="46653"/>
          </a:xfrm>
          <a:prstGeom prst="line">
            <a:avLst/>
          </a:prstGeom>
          <a:ln>
            <a:solidFill>
              <a:srgbClr val="F76529"/>
            </a:solidFill>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H="1">
            <a:off x="429208" y="270588"/>
            <a:ext cx="9331" cy="5794310"/>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429208" y="6064898"/>
            <a:ext cx="975982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11812555" y="307910"/>
            <a:ext cx="0" cy="5052189"/>
          </a:xfrm>
          <a:prstGeom prst="line">
            <a:avLst/>
          </a:prstGeom>
        </p:spPr>
        <p:style>
          <a:lnRef idx="3">
            <a:schemeClr val="accent2"/>
          </a:lnRef>
          <a:fillRef idx="0">
            <a:schemeClr val="accent2"/>
          </a:fillRef>
          <a:effectRef idx="2">
            <a:schemeClr val="accent2"/>
          </a:effectRef>
          <a:fontRef idx="minor">
            <a:schemeClr val="tx1"/>
          </a:fontRef>
        </p:style>
      </p:cxn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9029" y="5360099"/>
            <a:ext cx="1695450" cy="1038225"/>
          </a:xfrm>
          <a:prstGeom prst="rect">
            <a:avLst/>
          </a:prstGeom>
        </p:spPr>
      </p:pic>
      <p:cxnSp>
        <p:nvCxnSpPr>
          <p:cNvPr id="16" name="Straight Connector 15"/>
          <p:cNvCxnSpPr/>
          <p:nvPr userDrawn="1"/>
        </p:nvCxnSpPr>
        <p:spPr>
          <a:xfrm flipH="1" flipV="1">
            <a:off x="429208" y="261257"/>
            <a:ext cx="11383347" cy="46653"/>
          </a:xfrm>
          <a:prstGeom prst="line">
            <a:avLst/>
          </a:prstGeom>
          <a:ln>
            <a:solidFill>
              <a:srgbClr val="F76529"/>
            </a:solidFill>
          </a:ln>
        </p:spPr>
        <p:style>
          <a:lnRef idx="3">
            <a:schemeClr val="accent2"/>
          </a:lnRef>
          <a:fillRef idx="0">
            <a:schemeClr val="accent2"/>
          </a:fillRef>
          <a:effectRef idx="2">
            <a:schemeClr val="accent2"/>
          </a:effectRef>
          <a:fontRef idx="minor">
            <a:schemeClr val="tx1"/>
          </a:fontRef>
        </p:style>
      </p:cxnSp>
      <p:cxnSp>
        <p:nvCxnSpPr>
          <p:cNvPr id="17" name="Straight Connector 16"/>
          <p:cNvCxnSpPr/>
          <p:nvPr userDrawn="1"/>
        </p:nvCxnSpPr>
        <p:spPr>
          <a:xfrm flipH="1">
            <a:off x="429208" y="270588"/>
            <a:ext cx="9331" cy="579431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userDrawn="1"/>
        </p:nvCxnSpPr>
        <p:spPr>
          <a:xfrm>
            <a:off x="429208" y="6064898"/>
            <a:ext cx="975982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userDrawn="1"/>
        </p:nvCxnSpPr>
        <p:spPr>
          <a:xfrm>
            <a:off x="11812555" y="307910"/>
            <a:ext cx="0" cy="5052189"/>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9178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CBD41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887EAD-C897-4DA0-9888-D6B9ED88C3DD}" type="datetime1">
              <a:rPr lang="en-US" smtClean="0"/>
              <a:t>7/10/2018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9A21C85-FBE4-43A2-BF8B-4814EA135591}" type="slidenum">
              <a:rPr lang="en-US" smtClean="0"/>
              <a:t>‹#›</a:t>
            </a:fld>
            <a:endParaRPr lang="en-US" dirty="0"/>
          </a:p>
        </p:txBody>
      </p:sp>
    </p:spTree>
    <p:extLst>
      <p:ext uri="{BB962C8B-B14F-4D97-AF65-F5344CB8AC3E}">
        <p14:creationId xmlns:p14="http://schemas.microsoft.com/office/powerpoint/2010/main" val="4294394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CBD41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99C75-E368-4B5E-BA06-84D66D4D53EF}" type="datetime1">
              <a:rPr lang="en-US" smtClean="0"/>
              <a:t>7/10/2018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9A21C85-FBE4-43A2-BF8B-4814EA135591}" type="slidenum">
              <a:rPr lang="en-US" smtClean="0"/>
              <a:t>‹#›</a:t>
            </a:fld>
            <a:endParaRPr lang="en-US" dirty="0"/>
          </a:p>
        </p:txBody>
      </p:sp>
    </p:spTree>
    <p:extLst>
      <p:ext uri="{BB962C8B-B14F-4D97-AF65-F5344CB8AC3E}">
        <p14:creationId xmlns:p14="http://schemas.microsoft.com/office/powerpoint/2010/main" val="277357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90334AC-B9B9-4BD0-B8D1-6C812974B00F}" type="datetime1">
              <a:rPr lang="en-US" smtClean="0"/>
              <a:t>7/10/2018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9A21C85-FBE4-43A2-BF8B-4814EA135591}"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21658" y="5316038"/>
            <a:ext cx="1695450" cy="1038225"/>
          </a:xfrm>
          <a:prstGeom prst="rect">
            <a:avLst/>
          </a:prstGeom>
        </p:spPr>
      </p:pic>
      <p:cxnSp>
        <p:nvCxnSpPr>
          <p:cNvPr id="12" name="Straight Connector 11"/>
          <p:cNvCxnSpPr/>
          <p:nvPr/>
        </p:nvCxnSpPr>
        <p:spPr>
          <a:xfrm flipH="1" flipV="1">
            <a:off x="429208" y="261257"/>
            <a:ext cx="11383347" cy="46653"/>
          </a:xfrm>
          <a:prstGeom prst="line">
            <a:avLst/>
          </a:prstGeom>
          <a:ln>
            <a:solidFill>
              <a:srgbClr val="F76529"/>
            </a:solidFill>
          </a:ln>
        </p:spPr>
        <p:style>
          <a:lnRef idx="3">
            <a:schemeClr val="accent2"/>
          </a:lnRef>
          <a:fillRef idx="0">
            <a:schemeClr val="accent2"/>
          </a:fillRef>
          <a:effectRef idx="2">
            <a:schemeClr val="accent2"/>
          </a:effectRef>
          <a:fontRef idx="minor">
            <a:schemeClr val="tx1"/>
          </a:fontRef>
        </p:style>
      </p:cxnSp>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021658" y="5316038"/>
            <a:ext cx="1695450" cy="1038225"/>
          </a:xfrm>
          <a:prstGeom prst="rect">
            <a:avLst/>
          </a:prstGeom>
        </p:spPr>
      </p:pic>
      <p:cxnSp>
        <p:nvCxnSpPr>
          <p:cNvPr id="14" name="Straight Connector 13"/>
          <p:cNvCxnSpPr/>
          <p:nvPr userDrawn="1"/>
        </p:nvCxnSpPr>
        <p:spPr>
          <a:xfrm flipH="1" flipV="1">
            <a:off x="429208" y="261257"/>
            <a:ext cx="11383347" cy="46653"/>
          </a:xfrm>
          <a:prstGeom prst="line">
            <a:avLst/>
          </a:prstGeom>
          <a:ln>
            <a:solidFill>
              <a:srgbClr val="F76529"/>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863610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430" y="666750"/>
            <a:ext cx="10058400" cy="3647687"/>
          </a:xfrm>
        </p:spPr>
        <p:txBody>
          <a:bodyPr>
            <a:noAutofit/>
          </a:bodyPr>
          <a:lstStyle/>
          <a:p>
            <a:pPr algn="ctr"/>
            <a:r>
              <a:rPr lang="en-US" sz="8800" b="1" dirty="0" smtClean="0">
                <a:solidFill>
                  <a:srgbClr val="59595C"/>
                </a:solidFill>
                <a:latin typeface="+mn-lt"/>
              </a:rPr>
              <a:t>Welcome to</a:t>
            </a:r>
            <a:br>
              <a:rPr lang="en-US" sz="8800" b="1" dirty="0" smtClean="0">
                <a:solidFill>
                  <a:srgbClr val="59595C"/>
                </a:solidFill>
                <a:latin typeface="+mn-lt"/>
              </a:rPr>
            </a:br>
            <a:r>
              <a:rPr lang="en-US" sz="8800" b="1" dirty="0" smtClean="0">
                <a:solidFill>
                  <a:srgbClr val="59595C"/>
                </a:solidFill>
                <a:latin typeface="+mn-lt"/>
              </a:rPr>
              <a:t>Grant Writing Basics</a:t>
            </a:r>
            <a:endParaRPr lang="en-US" sz="8800" b="1" dirty="0">
              <a:solidFill>
                <a:srgbClr val="59595C"/>
              </a:solidFill>
              <a:latin typeface="+mn-lt"/>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0000"/>
          <a:stretch/>
        </p:blipFill>
        <p:spPr>
          <a:xfrm>
            <a:off x="606878" y="5448300"/>
            <a:ext cx="4582969" cy="776535"/>
          </a:xfrm>
          <a:prstGeom prst="rect">
            <a:avLst/>
          </a:prstGeom>
        </p:spPr>
      </p:pic>
      <p:sp>
        <p:nvSpPr>
          <p:cNvPr id="6" name="Rectangle 5"/>
          <p:cNvSpPr/>
          <p:nvPr/>
        </p:nvSpPr>
        <p:spPr>
          <a:xfrm>
            <a:off x="7606132" y="5722556"/>
            <a:ext cx="4117217" cy="584775"/>
          </a:xfrm>
          <a:prstGeom prst="rect">
            <a:avLst/>
          </a:prstGeom>
        </p:spPr>
        <p:txBody>
          <a:bodyPr wrap="none">
            <a:spAutoFit/>
          </a:bodyPr>
          <a:lstStyle/>
          <a:p>
            <a:pPr lvl="0"/>
            <a:r>
              <a:rPr lang="en-US" sz="3200" b="1" dirty="0" smtClean="0">
                <a:solidFill>
                  <a:srgbClr val="5A595A"/>
                </a:solidFill>
                <a:cs typeface="Nirmala UI" panose="020B0502040204020203" pitchFamily="34" charset="0"/>
              </a:rPr>
              <a:t>Impact Grants Program</a:t>
            </a:r>
            <a:endParaRPr lang="en-US" sz="3200" b="1" dirty="0">
              <a:solidFill>
                <a:srgbClr val="5A595A"/>
              </a:solidFill>
              <a:cs typeface="Nirmala UI" panose="020B0502040204020203" pitchFamily="34" charset="0"/>
            </a:endParaRPr>
          </a:p>
        </p:txBody>
      </p:sp>
      <p:sp>
        <p:nvSpPr>
          <p:cNvPr id="5" name="Date Placeholder 4"/>
          <p:cNvSpPr>
            <a:spLocks noGrp="1"/>
          </p:cNvSpPr>
          <p:nvPr>
            <p:ph type="dt" sz="half" idx="10"/>
          </p:nvPr>
        </p:nvSpPr>
        <p:spPr/>
        <p:txBody>
          <a:bodyPr/>
          <a:lstStyle/>
          <a:p>
            <a:fld id="{4F26EB13-6FA0-4CB6-B49A-9C021D500D41}" type="datetime1">
              <a:rPr lang="en-US" smtClean="0"/>
              <a:t>7/10/2018</a:t>
            </a:fld>
            <a:endParaRPr lang="en-US" dirty="0"/>
          </a:p>
        </p:txBody>
      </p:sp>
    </p:spTree>
    <p:extLst>
      <p:ext uri="{BB962C8B-B14F-4D97-AF65-F5344CB8AC3E}">
        <p14:creationId xmlns:p14="http://schemas.microsoft.com/office/powerpoint/2010/main" val="3563533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1743075"/>
            <a:ext cx="9944100" cy="4739759"/>
          </a:xfrm>
          <a:prstGeom prst="rect">
            <a:avLst/>
          </a:prstGeom>
          <a:noFill/>
        </p:spPr>
        <p:txBody>
          <a:bodyPr wrap="square" rtlCol="0">
            <a:spAutoFit/>
          </a:bodyPr>
          <a:lstStyle/>
          <a:p>
            <a:endParaRPr lang="en-US" sz="1200" b="1" i="1" dirty="0" smtClean="0"/>
          </a:p>
          <a:p>
            <a:r>
              <a:rPr lang="en-US" sz="2800" b="1" i="1" dirty="0" smtClean="0"/>
              <a:t>Objectives</a:t>
            </a:r>
          </a:p>
          <a:p>
            <a:r>
              <a:rPr lang="en-US" sz="2400" dirty="0" smtClean="0"/>
              <a:t>Tangible, specific, concrete outcomes achievable in a specified amount of time, that represents a step towards accomplishing the goal </a:t>
            </a:r>
          </a:p>
          <a:p>
            <a:endParaRPr lang="en-US" sz="2400" dirty="0" smtClean="0"/>
          </a:p>
          <a:p>
            <a:r>
              <a:rPr lang="en-US" sz="2400" dirty="0" smtClean="0"/>
              <a:t>Use the </a:t>
            </a:r>
            <a:r>
              <a:rPr lang="en-US" sz="2400" b="1" dirty="0" smtClean="0"/>
              <a:t>S.M.A.R.T. </a:t>
            </a:r>
            <a:r>
              <a:rPr lang="en-US" sz="2400" dirty="0" smtClean="0"/>
              <a:t>Method when writing objectives</a:t>
            </a:r>
          </a:p>
          <a:p>
            <a:pPr marL="800100" lvl="1" indent="-342900">
              <a:buFont typeface="Wingdings" panose="05000000000000000000" pitchFamily="2" charset="2"/>
              <a:buChar char="Ø"/>
            </a:pPr>
            <a:r>
              <a:rPr lang="en-US" sz="2400" dirty="0" smtClean="0"/>
              <a:t>Specific </a:t>
            </a:r>
          </a:p>
          <a:p>
            <a:pPr marL="800100" lvl="1" indent="-342900">
              <a:buFont typeface="Wingdings" panose="05000000000000000000" pitchFamily="2" charset="2"/>
              <a:buChar char="Ø"/>
            </a:pPr>
            <a:r>
              <a:rPr lang="en-US" sz="2400" dirty="0" smtClean="0"/>
              <a:t>Measurable</a:t>
            </a:r>
          </a:p>
          <a:p>
            <a:pPr marL="800100" lvl="1" indent="-342900">
              <a:buFont typeface="Wingdings" panose="05000000000000000000" pitchFamily="2" charset="2"/>
              <a:buChar char="Ø"/>
            </a:pPr>
            <a:r>
              <a:rPr lang="en-US" sz="2400" dirty="0" smtClean="0"/>
              <a:t>Attainable</a:t>
            </a:r>
          </a:p>
          <a:p>
            <a:pPr marL="800100" lvl="1" indent="-342900">
              <a:buFont typeface="Wingdings" panose="05000000000000000000" pitchFamily="2" charset="2"/>
              <a:buChar char="Ø"/>
            </a:pPr>
            <a:r>
              <a:rPr lang="en-US" sz="2400" dirty="0" smtClean="0"/>
              <a:t>Realistic</a:t>
            </a:r>
          </a:p>
          <a:p>
            <a:pPr marL="800100" lvl="1" indent="-342900">
              <a:buFont typeface="Wingdings" panose="05000000000000000000" pitchFamily="2" charset="2"/>
              <a:buChar char="Ø"/>
            </a:pPr>
            <a:r>
              <a:rPr lang="en-US" sz="2400" dirty="0" smtClean="0"/>
              <a:t>Time-bound</a:t>
            </a:r>
          </a:p>
          <a:p>
            <a:endParaRPr lang="en-US" sz="2400" dirty="0" smtClean="0"/>
          </a:p>
          <a:p>
            <a:endParaRPr lang="en-US" dirty="0"/>
          </a:p>
        </p:txBody>
      </p:sp>
      <p:sp>
        <p:nvSpPr>
          <p:cNvPr id="4" name="Title 1"/>
          <p:cNvSpPr txBox="1">
            <a:spLocks/>
          </p:cNvSpPr>
          <p:nvPr/>
        </p:nvSpPr>
        <p:spPr>
          <a:xfrm>
            <a:off x="1085850" y="676275"/>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Project Description</a:t>
            </a:r>
            <a:endParaRPr lang="en-US" dirty="0">
              <a:solidFill>
                <a:schemeClr val="bg1"/>
              </a:solidFill>
            </a:endParaRPr>
          </a:p>
        </p:txBody>
      </p:sp>
      <p:sp>
        <p:nvSpPr>
          <p:cNvPr id="5" name="Date Placeholder 4"/>
          <p:cNvSpPr>
            <a:spLocks noGrp="1"/>
          </p:cNvSpPr>
          <p:nvPr>
            <p:ph type="dt" sz="half" idx="10"/>
          </p:nvPr>
        </p:nvSpPr>
        <p:spPr/>
        <p:txBody>
          <a:bodyPr/>
          <a:lstStyle/>
          <a:p>
            <a:fld id="{489D626C-5215-4D3F-B25D-A626924D049B}" type="datetime1">
              <a:rPr lang="en-US" smtClean="0"/>
              <a:t>7/10/2018</a:t>
            </a:fld>
            <a:endParaRPr lang="en-US" dirty="0"/>
          </a:p>
        </p:txBody>
      </p:sp>
    </p:spTree>
    <p:extLst>
      <p:ext uri="{BB962C8B-B14F-4D97-AF65-F5344CB8AC3E}">
        <p14:creationId xmlns:p14="http://schemas.microsoft.com/office/powerpoint/2010/main" val="344526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2736" y="1737359"/>
            <a:ext cx="9980564" cy="3293209"/>
          </a:xfrm>
          <a:prstGeom prst="rect">
            <a:avLst/>
          </a:prstGeom>
          <a:noFill/>
        </p:spPr>
        <p:txBody>
          <a:bodyPr wrap="square" rtlCol="0">
            <a:spAutoFit/>
          </a:bodyPr>
          <a:lstStyle/>
          <a:p>
            <a:endParaRPr lang="en-US" sz="1200" b="1" i="1" dirty="0" smtClean="0"/>
          </a:p>
          <a:p>
            <a:r>
              <a:rPr lang="en-US" sz="2800" b="1" i="1" dirty="0" smtClean="0"/>
              <a:t>Examples of Objectives</a:t>
            </a:r>
          </a:p>
          <a:p>
            <a:endParaRPr lang="en-US" dirty="0" smtClean="0"/>
          </a:p>
          <a:p>
            <a:r>
              <a:rPr lang="en-US" sz="2800" b="1" i="1" dirty="0" smtClean="0"/>
              <a:t>Weak</a:t>
            </a:r>
          </a:p>
          <a:p>
            <a:r>
              <a:rPr lang="en-US" sz="2400" dirty="0" smtClean="0"/>
              <a:t>Provide reading tutoring to 1</a:t>
            </a:r>
            <a:r>
              <a:rPr lang="en-US" sz="2400" baseline="30000" dirty="0" smtClean="0"/>
              <a:t>st</a:t>
            </a:r>
            <a:r>
              <a:rPr lang="en-US" sz="2400" dirty="0" smtClean="0"/>
              <a:t> and 2</a:t>
            </a:r>
            <a:r>
              <a:rPr lang="en-US" sz="2400" baseline="30000" dirty="0" smtClean="0"/>
              <a:t>nd</a:t>
            </a:r>
            <a:r>
              <a:rPr lang="en-US" sz="2400" dirty="0" smtClean="0"/>
              <a:t> grade students.</a:t>
            </a:r>
          </a:p>
          <a:p>
            <a:endParaRPr lang="en-US" dirty="0"/>
          </a:p>
          <a:p>
            <a:r>
              <a:rPr lang="en-US" sz="2800" b="1" i="1" dirty="0" smtClean="0"/>
              <a:t>Strong</a:t>
            </a:r>
            <a:endParaRPr lang="en-US" sz="2800" b="1" i="1" dirty="0"/>
          </a:p>
          <a:p>
            <a:r>
              <a:rPr lang="en-US" sz="2400" dirty="0" smtClean="0"/>
              <a:t>Build vocabulary and reading fluency skills for 1,000 1</a:t>
            </a:r>
            <a:r>
              <a:rPr lang="en-US" sz="2400" baseline="30000" dirty="0" smtClean="0"/>
              <a:t>st</a:t>
            </a:r>
            <a:r>
              <a:rPr lang="en-US" sz="2400" dirty="0" smtClean="0"/>
              <a:t> and 2</a:t>
            </a:r>
            <a:r>
              <a:rPr lang="en-US" sz="2400" baseline="30000" dirty="0" smtClean="0"/>
              <a:t>nd</a:t>
            </a:r>
            <a:r>
              <a:rPr lang="en-US" sz="2400" dirty="0" smtClean="0"/>
              <a:t> grade students by providing  30 weeks of reading tutoring.</a:t>
            </a:r>
            <a:endParaRPr lang="en-US" sz="2400" dirty="0"/>
          </a:p>
        </p:txBody>
      </p:sp>
      <p:sp>
        <p:nvSpPr>
          <p:cNvPr id="4" name="Title 1"/>
          <p:cNvSpPr txBox="1">
            <a:spLocks/>
          </p:cNvSpPr>
          <p:nvPr/>
        </p:nvSpPr>
        <p:spPr>
          <a:xfrm>
            <a:off x="1097011" y="676275"/>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Project Description</a:t>
            </a:r>
            <a:endParaRPr lang="en-US" dirty="0">
              <a:solidFill>
                <a:schemeClr val="bg1"/>
              </a:solidFill>
            </a:endParaRPr>
          </a:p>
        </p:txBody>
      </p:sp>
      <p:sp>
        <p:nvSpPr>
          <p:cNvPr id="5" name="Date Placeholder 4"/>
          <p:cNvSpPr>
            <a:spLocks noGrp="1"/>
          </p:cNvSpPr>
          <p:nvPr>
            <p:ph type="dt" sz="half" idx="10"/>
          </p:nvPr>
        </p:nvSpPr>
        <p:spPr/>
        <p:txBody>
          <a:bodyPr/>
          <a:lstStyle/>
          <a:p>
            <a:fld id="{A2BB2E36-F559-4B5E-9417-FC40E33C680F}" type="datetime1">
              <a:rPr lang="en-US" smtClean="0"/>
              <a:t>7/10/2018</a:t>
            </a:fld>
            <a:endParaRPr lang="en-US" dirty="0"/>
          </a:p>
        </p:txBody>
      </p:sp>
    </p:spTree>
    <p:extLst>
      <p:ext uri="{BB962C8B-B14F-4D97-AF65-F5344CB8AC3E}">
        <p14:creationId xmlns:p14="http://schemas.microsoft.com/office/powerpoint/2010/main" val="2965980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2736" y="1737360"/>
            <a:ext cx="9980564" cy="3108543"/>
          </a:xfrm>
          <a:prstGeom prst="rect">
            <a:avLst/>
          </a:prstGeom>
          <a:noFill/>
          <a:ln>
            <a:noFill/>
          </a:ln>
        </p:spPr>
        <p:txBody>
          <a:bodyPr wrap="square" rtlCol="0">
            <a:spAutoFit/>
          </a:bodyPr>
          <a:lstStyle/>
          <a:p>
            <a:endParaRPr lang="en-US" sz="1200" b="1" i="1" dirty="0" smtClean="0"/>
          </a:p>
          <a:p>
            <a:r>
              <a:rPr lang="en-US" sz="2800" b="1" i="1" dirty="0" smtClean="0"/>
              <a:t>Methods</a:t>
            </a:r>
          </a:p>
          <a:p>
            <a:r>
              <a:rPr lang="en-US" sz="2400" dirty="0"/>
              <a:t>S</a:t>
            </a:r>
            <a:r>
              <a:rPr lang="en-US" sz="2400" dirty="0" smtClean="0"/>
              <a:t>pecific activities that need to take place to achieve the goal and objectives; </a:t>
            </a:r>
          </a:p>
          <a:p>
            <a:r>
              <a:rPr lang="en-US" sz="2400" dirty="0"/>
              <a:t>a</a:t>
            </a:r>
            <a:r>
              <a:rPr lang="en-US" sz="2400" dirty="0" smtClean="0"/>
              <a:t>nswers the question </a:t>
            </a:r>
            <a:r>
              <a:rPr lang="en-US" sz="2400" i="1" dirty="0" smtClean="0"/>
              <a:t>how</a:t>
            </a:r>
            <a:r>
              <a:rPr lang="en-US" sz="2400" dirty="0" smtClean="0"/>
              <a:t> by providing a detailed description of the execution of the project</a:t>
            </a:r>
          </a:p>
          <a:p>
            <a:endParaRPr lang="en-US" sz="2400" dirty="0" smtClean="0"/>
          </a:p>
          <a:p>
            <a:pPr algn="ctr"/>
            <a:r>
              <a:rPr lang="en-US" sz="2400" i="1" dirty="0" smtClean="0"/>
              <a:t>Enables the reviewer to visualize the project in action.</a:t>
            </a:r>
          </a:p>
          <a:p>
            <a:endParaRPr lang="en-US" i="1" dirty="0" smtClean="0"/>
          </a:p>
          <a:p>
            <a:endParaRPr lang="en-US" dirty="0" smtClean="0"/>
          </a:p>
        </p:txBody>
      </p:sp>
      <p:sp>
        <p:nvSpPr>
          <p:cNvPr id="4" name="Title 1"/>
          <p:cNvSpPr txBox="1">
            <a:spLocks/>
          </p:cNvSpPr>
          <p:nvPr/>
        </p:nvSpPr>
        <p:spPr>
          <a:xfrm>
            <a:off x="1087486" y="676275"/>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Project Description</a:t>
            </a:r>
            <a:endParaRPr lang="en-US" dirty="0">
              <a:solidFill>
                <a:schemeClr val="bg1"/>
              </a:solidFill>
            </a:endParaRPr>
          </a:p>
        </p:txBody>
      </p:sp>
      <p:sp>
        <p:nvSpPr>
          <p:cNvPr id="5" name="Date Placeholder 4"/>
          <p:cNvSpPr>
            <a:spLocks noGrp="1"/>
          </p:cNvSpPr>
          <p:nvPr>
            <p:ph type="dt" sz="half" idx="10"/>
          </p:nvPr>
        </p:nvSpPr>
        <p:spPr/>
        <p:txBody>
          <a:bodyPr/>
          <a:lstStyle/>
          <a:p>
            <a:fld id="{FE3BEC6B-A327-4C35-85FD-B2CE7FC188CD}" type="datetime1">
              <a:rPr lang="en-US" smtClean="0"/>
              <a:t>7/10/2018</a:t>
            </a:fld>
            <a:endParaRPr lang="en-US" dirty="0"/>
          </a:p>
        </p:txBody>
      </p:sp>
    </p:spTree>
    <p:extLst>
      <p:ext uri="{BB962C8B-B14F-4D97-AF65-F5344CB8AC3E}">
        <p14:creationId xmlns:p14="http://schemas.microsoft.com/office/powerpoint/2010/main" val="2637826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868680"/>
            <a:ext cx="3200400" cy="2798445"/>
          </a:xfrm>
        </p:spPr>
        <p:txBody>
          <a:bodyPr>
            <a:noAutofit/>
          </a:bodyPr>
          <a:lstStyle/>
          <a:p>
            <a:pPr algn="ctr"/>
            <a:r>
              <a:rPr lang="en-US" sz="20000" b="1" dirty="0" smtClean="0"/>
              <a:t>4</a:t>
            </a:r>
            <a:endParaRPr lang="en-US" sz="20000" dirty="0"/>
          </a:p>
        </p:txBody>
      </p:sp>
      <p:pic>
        <p:nvPicPr>
          <p:cNvPr id="7" name="Content Placeholder 6" descr="Time-to-Evaluate.jp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00600" y="1051053"/>
            <a:ext cx="6492875" cy="4619370"/>
          </a:xfrm>
          <a:prstGeom prst="rect">
            <a:avLst/>
          </a:prstGeom>
          <a:ln>
            <a:noFill/>
          </a:ln>
          <a:effectLst>
            <a:softEdge rad="112500"/>
          </a:effectLst>
        </p:spPr>
      </p:pic>
      <p:sp>
        <p:nvSpPr>
          <p:cNvPr id="4" name="Text Placeholder 3"/>
          <p:cNvSpPr>
            <a:spLocks noGrp="1"/>
          </p:cNvSpPr>
          <p:nvPr>
            <p:ph type="body" sz="half" idx="2"/>
          </p:nvPr>
        </p:nvSpPr>
        <p:spPr>
          <a:xfrm>
            <a:off x="283885" y="4304919"/>
            <a:ext cx="3611839" cy="2322576"/>
          </a:xfrm>
        </p:spPr>
        <p:txBody>
          <a:bodyPr>
            <a:noAutofit/>
          </a:bodyPr>
          <a:lstStyle/>
          <a:p>
            <a:pPr algn="ctr"/>
            <a:r>
              <a:rPr lang="en-US" sz="3600" dirty="0" smtClean="0"/>
              <a:t>Evaluation</a:t>
            </a:r>
          </a:p>
          <a:p>
            <a:pPr algn="ctr"/>
            <a:r>
              <a:rPr lang="en-US" sz="3600" dirty="0" smtClean="0"/>
              <a:t>and</a:t>
            </a:r>
          </a:p>
          <a:p>
            <a:pPr algn="ctr"/>
            <a:r>
              <a:rPr lang="en-US" sz="3600" dirty="0" smtClean="0"/>
              <a:t>Measurement</a:t>
            </a:r>
            <a:endParaRPr lang="en-US" sz="3600" dirty="0"/>
          </a:p>
        </p:txBody>
      </p:sp>
      <p:sp>
        <p:nvSpPr>
          <p:cNvPr id="5" name="Date Placeholder 4"/>
          <p:cNvSpPr>
            <a:spLocks noGrp="1"/>
          </p:cNvSpPr>
          <p:nvPr>
            <p:ph type="dt" sz="half" idx="10"/>
          </p:nvPr>
        </p:nvSpPr>
        <p:spPr/>
        <p:txBody>
          <a:bodyPr/>
          <a:lstStyle/>
          <a:p>
            <a:fld id="{5C2DF93C-3302-4EAC-A2A3-D75F2951C3DB}" type="datetime1">
              <a:rPr lang="en-US" smtClean="0"/>
              <a:t>7/10/2018</a:t>
            </a:fld>
            <a:endParaRPr lang="en-US" dirty="0"/>
          </a:p>
        </p:txBody>
      </p:sp>
    </p:spTree>
    <p:extLst>
      <p:ext uri="{BB962C8B-B14F-4D97-AF65-F5344CB8AC3E}">
        <p14:creationId xmlns:p14="http://schemas.microsoft.com/office/powerpoint/2010/main" val="1262087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05718" y="685800"/>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Evaluation</a:t>
            </a:r>
            <a:endParaRPr lang="en-US" dirty="0">
              <a:solidFill>
                <a:schemeClr val="bg1"/>
              </a:solidFill>
            </a:endParaRPr>
          </a:p>
        </p:txBody>
      </p:sp>
      <p:sp>
        <p:nvSpPr>
          <p:cNvPr id="4" name="TextBox 3"/>
          <p:cNvSpPr txBox="1"/>
          <p:nvPr/>
        </p:nvSpPr>
        <p:spPr>
          <a:xfrm>
            <a:off x="1182736" y="1737360"/>
            <a:ext cx="9980564" cy="1446550"/>
          </a:xfrm>
          <a:prstGeom prst="rect">
            <a:avLst/>
          </a:prstGeom>
          <a:noFill/>
        </p:spPr>
        <p:txBody>
          <a:bodyPr wrap="square" rtlCol="0">
            <a:spAutoFit/>
          </a:bodyPr>
          <a:lstStyle/>
          <a:p>
            <a:pPr fontAlgn="base"/>
            <a:endParaRPr lang="en-US" sz="600" dirty="0" smtClean="0"/>
          </a:p>
          <a:p>
            <a:pPr fontAlgn="base"/>
            <a:r>
              <a:rPr lang="en-US" sz="2400" dirty="0" smtClean="0"/>
              <a:t>The </a:t>
            </a:r>
            <a:r>
              <a:rPr lang="en-US" sz="2800" b="1" i="1" dirty="0" smtClean="0"/>
              <a:t>evaluation</a:t>
            </a:r>
            <a:r>
              <a:rPr lang="en-US" sz="2400" dirty="0" smtClean="0"/>
              <a:t> provides the details on the methods and benchmarks that will be used to measure success; explains how progress and outcomes will be measured. </a:t>
            </a:r>
          </a:p>
          <a:p>
            <a:pPr fontAlgn="base"/>
            <a:endParaRPr lang="en-US" sz="600" dirty="0" smtClean="0"/>
          </a:p>
        </p:txBody>
      </p:sp>
      <p:sp>
        <p:nvSpPr>
          <p:cNvPr id="5" name="TextBox 4"/>
          <p:cNvSpPr txBox="1"/>
          <p:nvPr/>
        </p:nvSpPr>
        <p:spPr>
          <a:xfrm>
            <a:off x="1990726" y="3467099"/>
            <a:ext cx="7779952" cy="1569660"/>
          </a:xfrm>
          <a:prstGeom prst="rect">
            <a:avLst/>
          </a:prstGeom>
          <a:noFill/>
        </p:spPr>
        <p:txBody>
          <a:bodyPr wrap="square" rtlCol="0">
            <a:spAutoFit/>
          </a:bodyPr>
          <a:lstStyle/>
          <a:p>
            <a:pPr marL="342900" indent="-342900" fontAlgn="base">
              <a:buFont typeface="Wingdings" panose="05000000000000000000" pitchFamily="2" charset="2"/>
              <a:buChar char="Ø"/>
            </a:pPr>
            <a:r>
              <a:rPr lang="en-US" sz="2400" i="1" dirty="0"/>
              <a:t>Were the objectives met using the specified methods?</a:t>
            </a:r>
          </a:p>
          <a:p>
            <a:pPr fontAlgn="base"/>
            <a:endParaRPr lang="en-US" sz="2400" i="1" dirty="0"/>
          </a:p>
          <a:p>
            <a:pPr marL="342900" indent="-342900" fontAlgn="base">
              <a:buFont typeface="Wingdings" panose="05000000000000000000" pitchFamily="2" charset="2"/>
              <a:buChar char="Ø"/>
            </a:pPr>
            <a:r>
              <a:rPr lang="en-US" sz="2400" i="1" dirty="0"/>
              <a:t>Was an impact was made on the problem identified in the statement of need?</a:t>
            </a:r>
          </a:p>
        </p:txBody>
      </p:sp>
      <p:sp>
        <p:nvSpPr>
          <p:cNvPr id="6" name="Date Placeholder 5"/>
          <p:cNvSpPr>
            <a:spLocks noGrp="1"/>
          </p:cNvSpPr>
          <p:nvPr>
            <p:ph type="dt" sz="half" idx="10"/>
          </p:nvPr>
        </p:nvSpPr>
        <p:spPr/>
        <p:txBody>
          <a:bodyPr/>
          <a:lstStyle/>
          <a:p>
            <a:fld id="{8577510F-2446-44ED-A305-2CFB9AB44FC1}" type="datetime1">
              <a:rPr lang="en-US" smtClean="0"/>
              <a:t>7/10/2018</a:t>
            </a:fld>
            <a:endParaRPr lang="en-US" dirty="0"/>
          </a:p>
        </p:txBody>
      </p:sp>
    </p:spTree>
    <p:extLst>
      <p:ext uri="{BB962C8B-B14F-4D97-AF65-F5344CB8AC3E}">
        <p14:creationId xmlns:p14="http://schemas.microsoft.com/office/powerpoint/2010/main" val="817186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2736" y="1737360"/>
            <a:ext cx="9980564" cy="4093428"/>
          </a:xfrm>
          <a:prstGeom prst="rect">
            <a:avLst/>
          </a:prstGeom>
          <a:noFill/>
        </p:spPr>
        <p:txBody>
          <a:bodyPr wrap="square" rtlCol="0">
            <a:spAutoFit/>
          </a:bodyPr>
          <a:lstStyle/>
          <a:p>
            <a:endParaRPr lang="en-US" sz="1200" b="1" dirty="0" smtClean="0"/>
          </a:p>
          <a:p>
            <a:r>
              <a:rPr lang="en-US" sz="2800" i="1" dirty="0" smtClean="0"/>
              <a:t>How</a:t>
            </a:r>
            <a:r>
              <a:rPr lang="en-US" sz="2800" b="1" i="1" dirty="0" smtClean="0"/>
              <a:t> </a:t>
            </a:r>
            <a:r>
              <a:rPr lang="en-US" sz="2800" i="1" dirty="0" smtClean="0"/>
              <a:t>will you measure progress and outcomes? </a:t>
            </a:r>
            <a:endParaRPr lang="en-US" sz="2800" b="1" i="1" dirty="0" smtClean="0"/>
          </a:p>
          <a:p>
            <a:endParaRPr lang="en-US" sz="2000" b="1" i="1" dirty="0" smtClean="0"/>
          </a:p>
          <a:p>
            <a:r>
              <a:rPr lang="en-US" sz="2800" b="1" i="1" dirty="0" smtClean="0"/>
              <a:t>Quantitative </a:t>
            </a:r>
            <a:r>
              <a:rPr lang="en-US" sz="2800" b="1" i="1" dirty="0"/>
              <a:t>methods</a:t>
            </a:r>
            <a:r>
              <a:rPr lang="en-US" sz="2400" dirty="0"/>
              <a:t> </a:t>
            </a:r>
            <a:endParaRPr lang="en-US" sz="2400" dirty="0" smtClean="0"/>
          </a:p>
          <a:p>
            <a:r>
              <a:rPr lang="en-US" sz="2400" dirty="0" smtClean="0"/>
              <a:t>Measure </a:t>
            </a:r>
            <a:r>
              <a:rPr lang="en-US" sz="2400" dirty="0"/>
              <a:t>or count </a:t>
            </a:r>
            <a:r>
              <a:rPr lang="en-US" sz="2400" dirty="0" smtClean="0"/>
              <a:t>data </a:t>
            </a:r>
            <a:r>
              <a:rPr lang="en-US" sz="2400" dirty="0"/>
              <a:t>using statistical analysis such as averages, means, percentiles, </a:t>
            </a:r>
            <a:r>
              <a:rPr lang="en-US" sz="2400" dirty="0" smtClean="0"/>
              <a:t>and frequency.</a:t>
            </a:r>
            <a:endParaRPr lang="en-US" sz="2400" dirty="0"/>
          </a:p>
          <a:p>
            <a:endParaRPr lang="en-US" sz="2400" dirty="0" smtClean="0"/>
          </a:p>
          <a:p>
            <a:r>
              <a:rPr lang="en-US" sz="2800" b="1" i="1" dirty="0" smtClean="0"/>
              <a:t>Qualitative </a:t>
            </a:r>
            <a:r>
              <a:rPr lang="en-US" sz="2800" b="1" i="1" dirty="0"/>
              <a:t>methods</a:t>
            </a:r>
            <a:r>
              <a:rPr lang="en-US" sz="2400" dirty="0"/>
              <a:t> </a:t>
            </a:r>
          </a:p>
          <a:p>
            <a:r>
              <a:rPr lang="en-US" sz="2400" dirty="0"/>
              <a:t>S</a:t>
            </a:r>
            <a:r>
              <a:rPr lang="en-US" sz="2400" dirty="0" smtClean="0"/>
              <a:t>tudy of processes or meanings, using </a:t>
            </a:r>
            <a:r>
              <a:rPr lang="en-US" sz="2400" dirty="0"/>
              <a:t>direct or indirect contact with </a:t>
            </a:r>
            <a:r>
              <a:rPr lang="en-US" sz="2400" dirty="0" smtClean="0"/>
              <a:t>people through interviews</a:t>
            </a:r>
            <a:r>
              <a:rPr lang="en-US" sz="2400" dirty="0"/>
              <a:t>, observation, or review of relevant </a:t>
            </a:r>
            <a:r>
              <a:rPr lang="en-US" sz="2400" dirty="0" smtClean="0"/>
              <a:t>documents.  </a:t>
            </a:r>
          </a:p>
          <a:p>
            <a:r>
              <a:rPr lang="en-US" sz="2400" i="1" dirty="0" smtClean="0"/>
              <a:t>This method does not measure.</a:t>
            </a:r>
          </a:p>
        </p:txBody>
      </p:sp>
      <p:sp>
        <p:nvSpPr>
          <p:cNvPr id="5" name="Title 1"/>
          <p:cNvSpPr txBox="1">
            <a:spLocks/>
          </p:cNvSpPr>
          <p:nvPr/>
        </p:nvSpPr>
        <p:spPr>
          <a:xfrm>
            <a:off x="1116061" y="676275"/>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Evaluation</a:t>
            </a:r>
            <a:endParaRPr lang="en-US" dirty="0">
              <a:solidFill>
                <a:schemeClr val="bg1"/>
              </a:solidFill>
            </a:endParaRPr>
          </a:p>
        </p:txBody>
      </p:sp>
      <p:sp>
        <p:nvSpPr>
          <p:cNvPr id="3" name="TextBox 2"/>
          <p:cNvSpPr txBox="1"/>
          <p:nvPr/>
        </p:nvSpPr>
        <p:spPr>
          <a:xfrm>
            <a:off x="2409825" y="5905500"/>
            <a:ext cx="4352925" cy="369332"/>
          </a:xfrm>
          <a:prstGeom prst="rect">
            <a:avLst/>
          </a:prstGeom>
          <a:noFill/>
        </p:spPr>
        <p:txBody>
          <a:bodyPr wrap="square" rtlCol="0">
            <a:spAutoFit/>
          </a:bodyPr>
          <a:lstStyle/>
          <a:p>
            <a:endParaRPr lang="en-US" dirty="0"/>
          </a:p>
        </p:txBody>
      </p:sp>
      <p:sp>
        <p:nvSpPr>
          <p:cNvPr id="6" name="TextBox 5"/>
          <p:cNvSpPr txBox="1"/>
          <p:nvPr/>
        </p:nvSpPr>
        <p:spPr>
          <a:xfrm>
            <a:off x="3190875" y="5905500"/>
            <a:ext cx="5267325" cy="369332"/>
          </a:xfrm>
          <a:prstGeom prst="rect">
            <a:avLst/>
          </a:prstGeom>
          <a:noFill/>
        </p:spPr>
        <p:txBody>
          <a:bodyPr wrap="square" rtlCol="0">
            <a:spAutoFit/>
          </a:bodyPr>
          <a:lstStyle/>
          <a:p>
            <a:r>
              <a:rPr lang="en-US" dirty="0" smtClean="0"/>
              <a:t> </a:t>
            </a:r>
            <a:endParaRPr lang="en-US" dirty="0"/>
          </a:p>
        </p:txBody>
      </p:sp>
      <p:sp>
        <p:nvSpPr>
          <p:cNvPr id="7" name="Date Placeholder 6"/>
          <p:cNvSpPr>
            <a:spLocks noGrp="1"/>
          </p:cNvSpPr>
          <p:nvPr>
            <p:ph type="dt" sz="half" idx="10"/>
          </p:nvPr>
        </p:nvSpPr>
        <p:spPr/>
        <p:txBody>
          <a:bodyPr/>
          <a:lstStyle/>
          <a:p>
            <a:fld id="{D03EBB99-1434-40C7-B2D0-D3F38C6C5F29}" type="datetime1">
              <a:rPr lang="en-US" smtClean="0"/>
              <a:t>7/10/2018</a:t>
            </a:fld>
            <a:endParaRPr lang="en-US" dirty="0"/>
          </a:p>
        </p:txBody>
      </p:sp>
    </p:spTree>
    <p:extLst>
      <p:ext uri="{BB962C8B-B14F-4D97-AF65-F5344CB8AC3E}">
        <p14:creationId xmlns:p14="http://schemas.microsoft.com/office/powerpoint/2010/main" val="261367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26404" y="1737360"/>
            <a:ext cx="10036896" cy="3754874"/>
          </a:xfrm>
          <a:prstGeom prst="rect">
            <a:avLst/>
          </a:prstGeom>
          <a:noFill/>
        </p:spPr>
        <p:txBody>
          <a:bodyPr wrap="square" rtlCol="0">
            <a:spAutoFit/>
          </a:bodyPr>
          <a:lstStyle/>
          <a:p>
            <a:endParaRPr lang="en-US" sz="600" b="1" dirty="0" smtClean="0"/>
          </a:p>
          <a:p>
            <a:r>
              <a:rPr lang="en-US" sz="2800" b="1" i="1" dirty="0" smtClean="0"/>
              <a:t>Examples of Strong Evaluation Statements</a:t>
            </a:r>
          </a:p>
          <a:p>
            <a:endParaRPr lang="en-US" sz="1200" b="1" i="1" dirty="0"/>
          </a:p>
          <a:p>
            <a:r>
              <a:rPr lang="en-US" sz="2400" b="1" i="1" dirty="0" smtClean="0"/>
              <a:t>Quantitative</a:t>
            </a:r>
            <a:endParaRPr lang="en-US" sz="2400" b="1" dirty="0"/>
          </a:p>
          <a:p>
            <a:pPr lvl="0"/>
            <a:r>
              <a:rPr lang="en-US" sz="2400" dirty="0" smtClean="0"/>
              <a:t>Second </a:t>
            </a:r>
            <a:r>
              <a:rPr lang="en-US" sz="2400" dirty="0"/>
              <a:t>grade students’ adjusted reading fluency score will increase an average of 75 points after receiving 30 weeks of tutoring as measured </a:t>
            </a:r>
            <a:r>
              <a:rPr lang="en-US" sz="2400"/>
              <a:t>by </a:t>
            </a:r>
            <a:r>
              <a:rPr lang="en-US" sz="2400" smtClean="0"/>
              <a:t>i-Ready</a:t>
            </a:r>
            <a:r>
              <a:rPr lang="en-US" sz="2400" dirty="0" smtClean="0"/>
              <a:t>, Assessment Period 1 </a:t>
            </a:r>
            <a:r>
              <a:rPr lang="en-US" sz="2400" dirty="0"/>
              <a:t>to </a:t>
            </a:r>
            <a:r>
              <a:rPr lang="en-US" sz="2400" dirty="0" smtClean="0"/>
              <a:t>Assessment Period 3</a:t>
            </a:r>
            <a:r>
              <a:rPr lang="en-US" sz="2400" dirty="0"/>
              <a:t>.</a:t>
            </a:r>
          </a:p>
          <a:p>
            <a:endParaRPr lang="en-US" sz="2400" dirty="0" smtClean="0"/>
          </a:p>
          <a:p>
            <a:r>
              <a:rPr lang="en-US" sz="2400" b="1" i="1" dirty="0" smtClean="0"/>
              <a:t>Qualitative</a:t>
            </a:r>
          </a:p>
          <a:p>
            <a:r>
              <a:rPr lang="en-US" sz="2400" dirty="0" smtClean="0"/>
              <a:t>After participating in Middle School Book Clubs during the 2016-17 school year, 90 percent of the students will express an increased interest in reading.</a:t>
            </a:r>
            <a:endParaRPr lang="en-US" sz="2400" dirty="0"/>
          </a:p>
        </p:txBody>
      </p:sp>
      <p:sp>
        <p:nvSpPr>
          <p:cNvPr id="5" name="Title 1"/>
          <p:cNvSpPr txBox="1">
            <a:spLocks/>
          </p:cNvSpPr>
          <p:nvPr/>
        </p:nvSpPr>
        <p:spPr>
          <a:xfrm>
            <a:off x="1106536" y="666750"/>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Evaluation</a:t>
            </a:r>
            <a:endParaRPr lang="en-US" dirty="0">
              <a:solidFill>
                <a:schemeClr val="bg1"/>
              </a:solidFill>
            </a:endParaRPr>
          </a:p>
        </p:txBody>
      </p:sp>
      <p:sp>
        <p:nvSpPr>
          <p:cNvPr id="3" name="Date Placeholder 2"/>
          <p:cNvSpPr>
            <a:spLocks noGrp="1"/>
          </p:cNvSpPr>
          <p:nvPr>
            <p:ph type="dt" sz="half" idx="10"/>
          </p:nvPr>
        </p:nvSpPr>
        <p:spPr/>
        <p:txBody>
          <a:bodyPr/>
          <a:lstStyle/>
          <a:p>
            <a:fld id="{1E65905C-D8F1-49D5-B787-78362D2771B6}" type="datetime1">
              <a:rPr lang="en-US" smtClean="0"/>
              <a:t>7/10/2018</a:t>
            </a:fld>
            <a:endParaRPr lang="en-US" dirty="0"/>
          </a:p>
        </p:txBody>
      </p:sp>
    </p:spTree>
    <p:extLst>
      <p:ext uri="{BB962C8B-B14F-4D97-AF65-F5344CB8AC3E}">
        <p14:creationId xmlns:p14="http://schemas.microsoft.com/office/powerpoint/2010/main" val="867333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965835"/>
            <a:ext cx="3200400" cy="2615565"/>
          </a:xfrm>
        </p:spPr>
        <p:txBody>
          <a:bodyPr>
            <a:noAutofit/>
          </a:bodyPr>
          <a:lstStyle/>
          <a:p>
            <a:pPr algn="ctr"/>
            <a:r>
              <a:rPr lang="en-US" sz="20000" b="1" dirty="0" smtClean="0"/>
              <a:t>5</a:t>
            </a:r>
            <a:endParaRPr lang="en-US" sz="20000" dirty="0"/>
          </a:p>
        </p:txBody>
      </p:sp>
      <p:pic>
        <p:nvPicPr>
          <p:cNvPr id="8" name="Content Placeholder 7" descr="timeline-clipart.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00650" y="2493100"/>
            <a:ext cx="5486400" cy="1362938"/>
          </a:xfrm>
        </p:spPr>
      </p:pic>
      <p:sp>
        <p:nvSpPr>
          <p:cNvPr id="4" name="Text Placeholder 3"/>
          <p:cNvSpPr>
            <a:spLocks noGrp="1"/>
          </p:cNvSpPr>
          <p:nvPr>
            <p:ph type="body" sz="half" idx="2"/>
          </p:nvPr>
        </p:nvSpPr>
        <p:spPr>
          <a:xfrm>
            <a:off x="484632" y="3920109"/>
            <a:ext cx="3200400" cy="2322576"/>
          </a:xfrm>
        </p:spPr>
        <p:txBody>
          <a:bodyPr>
            <a:noAutofit/>
          </a:bodyPr>
          <a:lstStyle/>
          <a:p>
            <a:pPr algn="ctr"/>
            <a:endParaRPr lang="en-US" sz="4500" dirty="0" smtClean="0"/>
          </a:p>
          <a:p>
            <a:pPr algn="ctr"/>
            <a:r>
              <a:rPr lang="en-US" sz="3600" dirty="0" smtClean="0"/>
              <a:t>Timeline</a:t>
            </a:r>
            <a:r>
              <a:rPr lang="en-US" sz="4500" dirty="0" smtClean="0"/>
              <a:t> </a:t>
            </a:r>
          </a:p>
          <a:p>
            <a:pPr algn="ctr"/>
            <a:endParaRPr lang="en-US" sz="4500" dirty="0" smtClean="0"/>
          </a:p>
        </p:txBody>
      </p:sp>
      <p:sp>
        <p:nvSpPr>
          <p:cNvPr id="5" name="Date Placeholder 4"/>
          <p:cNvSpPr>
            <a:spLocks noGrp="1"/>
          </p:cNvSpPr>
          <p:nvPr>
            <p:ph type="dt" sz="half" idx="10"/>
          </p:nvPr>
        </p:nvSpPr>
        <p:spPr/>
        <p:txBody>
          <a:bodyPr/>
          <a:lstStyle/>
          <a:p>
            <a:fld id="{D60DDED3-C7B7-45D2-A1B1-A04B36668D1F}" type="datetime1">
              <a:rPr lang="en-US" smtClean="0"/>
              <a:t>7/10/2018</a:t>
            </a:fld>
            <a:endParaRPr lang="en-US" dirty="0"/>
          </a:p>
        </p:txBody>
      </p:sp>
    </p:spTree>
    <p:extLst>
      <p:ext uri="{BB962C8B-B14F-4D97-AF65-F5344CB8AC3E}">
        <p14:creationId xmlns:p14="http://schemas.microsoft.com/office/powerpoint/2010/main" val="43531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26578" y="1762072"/>
            <a:ext cx="9892879" cy="1077218"/>
          </a:xfrm>
          <a:prstGeom prst="rect">
            <a:avLst/>
          </a:prstGeom>
          <a:noFill/>
        </p:spPr>
        <p:txBody>
          <a:bodyPr wrap="square" rtlCol="0">
            <a:spAutoFit/>
          </a:bodyPr>
          <a:lstStyle/>
          <a:p>
            <a:endParaRPr lang="en-US" sz="1200" dirty="0" smtClean="0"/>
          </a:p>
          <a:p>
            <a:r>
              <a:rPr lang="en-US" sz="2400" dirty="0" smtClean="0"/>
              <a:t>The</a:t>
            </a:r>
            <a:r>
              <a:rPr lang="en-US" sz="2800" b="1" i="1" dirty="0" smtClean="0"/>
              <a:t> timeline </a:t>
            </a:r>
            <a:r>
              <a:rPr lang="en-US" sz="2400" dirty="0" smtClean="0"/>
              <a:t>outlines the major tasks of your project, from beginning to end, during the grant’s funding period. </a:t>
            </a:r>
          </a:p>
        </p:txBody>
      </p:sp>
      <p:sp>
        <p:nvSpPr>
          <p:cNvPr id="4" name="Title 1"/>
          <p:cNvSpPr txBox="1">
            <a:spLocks/>
          </p:cNvSpPr>
          <p:nvPr/>
        </p:nvSpPr>
        <p:spPr>
          <a:xfrm>
            <a:off x="1106536" y="685800"/>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Timeline</a:t>
            </a:r>
            <a:endParaRPr lang="en-US" dirty="0">
              <a:solidFill>
                <a:schemeClr val="bg1"/>
              </a:solidFill>
            </a:endParaRPr>
          </a:p>
        </p:txBody>
      </p:sp>
      <p:sp>
        <p:nvSpPr>
          <p:cNvPr id="5" name="TextBox 4"/>
          <p:cNvSpPr txBox="1"/>
          <p:nvPr/>
        </p:nvSpPr>
        <p:spPr>
          <a:xfrm>
            <a:off x="1226578" y="3019423"/>
            <a:ext cx="9892879" cy="1661993"/>
          </a:xfrm>
          <a:prstGeom prst="rect">
            <a:avLst/>
          </a:prstGeom>
          <a:noFill/>
        </p:spPr>
        <p:txBody>
          <a:bodyPr wrap="square" rtlCol="0">
            <a:spAutoFit/>
          </a:bodyPr>
          <a:lstStyle/>
          <a:p>
            <a:endParaRPr lang="en-US" dirty="0"/>
          </a:p>
          <a:p>
            <a:r>
              <a:rPr lang="en-US" sz="2400" dirty="0"/>
              <a:t>Provide a </a:t>
            </a:r>
            <a:r>
              <a:rPr lang="en-US" sz="2400" dirty="0" smtClean="0"/>
              <a:t>detailed breakdown </a:t>
            </a:r>
            <a:r>
              <a:rPr lang="en-US" sz="2400" b="1" i="1" dirty="0" smtClean="0"/>
              <a:t>–</a:t>
            </a:r>
            <a:r>
              <a:rPr lang="en-US" sz="2400" dirty="0" smtClean="0"/>
              <a:t> </a:t>
            </a:r>
            <a:r>
              <a:rPr lang="en-US" sz="2400" b="1" i="1" dirty="0" smtClean="0"/>
              <a:t>monthly and/or quarterly - </a:t>
            </a:r>
            <a:r>
              <a:rPr lang="en-US" sz="2400" dirty="0" smtClean="0"/>
              <a:t>that </a:t>
            </a:r>
            <a:r>
              <a:rPr lang="en-US" sz="2400" dirty="0"/>
              <a:t>includes</a:t>
            </a:r>
            <a:r>
              <a:rPr lang="en-US" sz="2400" dirty="0" smtClean="0"/>
              <a:t>:</a:t>
            </a:r>
          </a:p>
          <a:p>
            <a:endParaRPr lang="en-US" sz="600" dirty="0"/>
          </a:p>
          <a:p>
            <a:pPr marL="800100" lvl="1" indent="-342900">
              <a:buFont typeface="Wingdings" panose="05000000000000000000" pitchFamily="2" charset="2"/>
              <a:buChar char="Ø"/>
            </a:pPr>
            <a:r>
              <a:rPr lang="en-US" sz="2400" dirty="0"/>
              <a:t>Tasks for accomplishing and evaluating the project </a:t>
            </a:r>
            <a:endParaRPr lang="en-US" sz="2400" dirty="0" smtClean="0"/>
          </a:p>
          <a:p>
            <a:pPr marL="800100" lvl="1" indent="-342900">
              <a:buFont typeface="Wingdings" panose="05000000000000000000" pitchFamily="2" charset="2"/>
              <a:buChar char="Ø"/>
            </a:pPr>
            <a:endParaRPr lang="en-US" sz="600" dirty="0"/>
          </a:p>
          <a:p>
            <a:pPr marL="800100" lvl="1" indent="-342900">
              <a:buFont typeface="Wingdings" panose="05000000000000000000" pitchFamily="2" charset="2"/>
              <a:buChar char="Ø"/>
            </a:pPr>
            <a:r>
              <a:rPr lang="en-US" sz="2400" dirty="0"/>
              <a:t>Reporting deadlines – both narrative and financial</a:t>
            </a:r>
          </a:p>
        </p:txBody>
      </p:sp>
      <p:sp>
        <p:nvSpPr>
          <p:cNvPr id="6" name="Date Placeholder 5"/>
          <p:cNvSpPr>
            <a:spLocks noGrp="1"/>
          </p:cNvSpPr>
          <p:nvPr>
            <p:ph type="dt" sz="half" idx="10"/>
          </p:nvPr>
        </p:nvSpPr>
        <p:spPr/>
        <p:txBody>
          <a:bodyPr/>
          <a:lstStyle/>
          <a:p>
            <a:fld id="{B3B5A263-D1CF-4B49-AA6F-8AF767A6CD2D}" type="datetime1">
              <a:rPr lang="en-US" smtClean="0"/>
              <a:t>7/10/2018</a:t>
            </a:fld>
            <a:endParaRPr lang="en-US" dirty="0"/>
          </a:p>
        </p:txBody>
      </p:sp>
    </p:spTree>
    <p:extLst>
      <p:ext uri="{BB962C8B-B14F-4D97-AF65-F5344CB8AC3E}">
        <p14:creationId xmlns:p14="http://schemas.microsoft.com/office/powerpoint/2010/main" val="2226760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6061" y="676275"/>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Timeline Sample</a:t>
            </a:r>
            <a:endParaRPr lang="en-US" dirty="0">
              <a:solidFill>
                <a:schemeClr val="bg1"/>
              </a:solidFill>
            </a:endParaRPr>
          </a:p>
        </p:txBody>
      </p:sp>
      <p:sp>
        <p:nvSpPr>
          <p:cNvPr id="5" name="TextBox 4"/>
          <p:cNvSpPr txBox="1"/>
          <p:nvPr/>
        </p:nvSpPr>
        <p:spPr>
          <a:xfrm>
            <a:off x="1058911" y="1743073"/>
            <a:ext cx="10047239" cy="4524315"/>
          </a:xfrm>
          <a:prstGeom prst="rect">
            <a:avLst/>
          </a:prstGeom>
          <a:noFill/>
        </p:spPr>
        <p:txBody>
          <a:bodyPr wrap="square" rtlCol="0">
            <a:spAutoFit/>
          </a:bodyPr>
          <a:lstStyle/>
          <a:p>
            <a:r>
              <a:rPr lang="en-US" sz="2400" b="1" dirty="0"/>
              <a:t>June </a:t>
            </a:r>
            <a:r>
              <a:rPr lang="en-US" sz="2400" b="1" dirty="0" smtClean="0"/>
              <a:t>2018:  </a:t>
            </a:r>
            <a:r>
              <a:rPr lang="en-US" sz="2400" dirty="0" smtClean="0"/>
              <a:t>Research, write, proof submit grant application</a:t>
            </a:r>
          </a:p>
          <a:p>
            <a:r>
              <a:rPr lang="en-US" sz="2400" b="1" dirty="0" smtClean="0"/>
              <a:t>October/November2018:  </a:t>
            </a:r>
            <a:r>
              <a:rPr lang="en-US" sz="2400" dirty="0"/>
              <a:t>R</a:t>
            </a:r>
            <a:r>
              <a:rPr lang="en-US" sz="2400" dirty="0" smtClean="0"/>
              <a:t>eceive </a:t>
            </a:r>
            <a:r>
              <a:rPr lang="en-US" sz="2400" dirty="0"/>
              <a:t>grant </a:t>
            </a:r>
            <a:r>
              <a:rPr lang="en-US" sz="2400" dirty="0" smtClean="0"/>
              <a:t>money </a:t>
            </a:r>
            <a:r>
              <a:rPr lang="en-US" sz="2400" dirty="0"/>
              <a:t>and </a:t>
            </a:r>
            <a:r>
              <a:rPr lang="en-US" sz="2400" dirty="0" smtClean="0"/>
              <a:t>place supplies and equipment orders </a:t>
            </a:r>
          </a:p>
          <a:p>
            <a:r>
              <a:rPr lang="en-US" sz="2400" b="1" dirty="0" smtClean="0"/>
              <a:t>October/November 2018:  </a:t>
            </a:r>
            <a:r>
              <a:rPr lang="en-US" sz="2400" dirty="0" smtClean="0"/>
              <a:t>Conduct pre-test measurement tool </a:t>
            </a:r>
            <a:r>
              <a:rPr lang="en-US" sz="2400" dirty="0"/>
              <a:t>(if applicable)</a:t>
            </a:r>
          </a:p>
          <a:p>
            <a:r>
              <a:rPr lang="en-US" sz="2400" b="1" dirty="0" smtClean="0"/>
              <a:t>November 2018:  </a:t>
            </a:r>
            <a:r>
              <a:rPr lang="en-US" sz="2400" dirty="0" smtClean="0"/>
              <a:t>Receive supplies, equipment, etc.</a:t>
            </a:r>
          </a:p>
          <a:p>
            <a:r>
              <a:rPr lang="en-US" sz="2400" b="1" dirty="0" smtClean="0"/>
              <a:t>December 2018:  </a:t>
            </a:r>
            <a:r>
              <a:rPr lang="en-US" sz="2400" dirty="0" smtClean="0"/>
              <a:t>Implement project (give specifics)</a:t>
            </a:r>
          </a:p>
          <a:p>
            <a:r>
              <a:rPr lang="en-US" sz="2400" b="1" dirty="0" smtClean="0"/>
              <a:t>December </a:t>
            </a:r>
            <a:r>
              <a:rPr lang="en-US" sz="2400" b="1" dirty="0"/>
              <a:t>6</a:t>
            </a:r>
            <a:r>
              <a:rPr lang="en-US" sz="2400" b="1" dirty="0" smtClean="0"/>
              <a:t>, 2018:  Expend</a:t>
            </a:r>
            <a:r>
              <a:rPr lang="en-US" sz="2400" dirty="0" smtClean="0"/>
              <a:t> ALL grant money</a:t>
            </a:r>
          </a:p>
          <a:p>
            <a:r>
              <a:rPr lang="en-US" sz="2400" b="1" dirty="0" smtClean="0"/>
              <a:t>December 13, 2018:  </a:t>
            </a:r>
            <a:r>
              <a:rPr lang="en-US" sz="2400" dirty="0" smtClean="0"/>
              <a:t>Submit </a:t>
            </a:r>
            <a:r>
              <a:rPr lang="en-US" sz="2400" b="1" dirty="0" smtClean="0"/>
              <a:t>expense summary </a:t>
            </a:r>
            <a:r>
              <a:rPr lang="en-US" sz="2400" dirty="0" smtClean="0"/>
              <a:t>with backup documents (include invoices/check copies) and return any unspent grant money</a:t>
            </a:r>
          </a:p>
          <a:p>
            <a:r>
              <a:rPr lang="en-US" sz="2400" b="1" dirty="0" smtClean="0"/>
              <a:t>January – April 2019:  </a:t>
            </a:r>
            <a:r>
              <a:rPr lang="en-US" sz="2400" dirty="0"/>
              <a:t>C</a:t>
            </a:r>
            <a:r>
              <a:rPr lang="en-US" sz="2400" dirty="0" smtClean="0"/>
              <a:t>ontinue project and give specifics details (if applicable)</a:t>
            </a:r>
          </a:p>
          <a:p>
            <a:r>
              <a:rPr lang="en-US" sz="2400" b="1" dirty="0" smtClean="0"/>
              <a:t>April 2019:  </a:t>
            </a:r>
            <a:r>
              <a:rPr lang="en-US" sz="2400" dirty="0"/>
              <a:t>C</a:t>
            </a:r>
            <a:r>
              <a:rPr lang="en-US" sz="2400" dirty="0" smtClean="0"/>
              <a:t>onduct post-test measurement tool (if applicable)</a:t>
            </a:r>
          </a:p>
          <a:p>
            <a:r>
              <a:rPr lang="en-US" sz="2400" b="1" dirty="0" smtClean="0"/>
              <a:t>May 17, 2019:  </a:t>
            </a:r>
            <a:r>
              <a:rPr lang="en-US" sz="2400" dirty="0" smtClean="0"/>
              <a:t>Submit </a:t>
            </a:r>
            <a:r>
              <a:rPr lang="en-US" sz="2400" b="1" dirty="0" smtClean="0"/>
              <a:t>final evaluation</a:t>
            </a:r>
            <a:endParaRPr lang="en-US" sz="3200" b="1" dirty="0"/>
          </a:p>
        </p:txBody>
      </p:sp>
      <p:sp>
        <p:nvSpPr>
          <p:cNvPr id="3" name="Date Placeholder 2"/>
          <p:cNvSpPr>
            <a:spLocks noGrp="1"/>
          </p:cNvSpPr>
          <p:nvPr>
            <p:ph type="dt" sz="half" idx="10"/>
          </p:nvPr>
        </p:nvSpPr>
        <p:spPr/>
        <p:txBody>
          <a:bodyPr/>
          <a:lstStyle/>
          <a:p>
            <a:fld id="{CF05AE10-E776-4EE0-9347-16BE6B9286FF}" type="datetime1">
              <a:rPr lang="en-US" smtClean="0"/>
              <a:t>7/10/2018</a:t>
            </a:fld>
            <a:endParaRPr lang="en-US" dirty="0"/>
          </a:p>
        </p:txBody>
      </p:sp>
    </p:spTree>
    <p:extLst>
      <p:ext uri="{BB962C8B-B14F-4D97-AF65-F5344CB8AC3E}">
        <p14:creationId xmlns:p14="http://schemas.microsoft.com/office/powerpoint/2010/main" val="2993476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2520" y="5372100"/>
            <a:ext cx="10113264" cy="822960"/>
          </a:xfrm>
        </p:spPr>
        <p:txBody>
          <a:bodyPr/>
          <a:lstStyle/>
          <a:p>
            <a:pPr algn="ctr"/>
            <a:r>
              <a:rPr lang="en-US" dirty="0"/>
              <a:t>“</a:t>
            </a:r>
            <a:r>
              <a:rPr lang="en-US" sz="2800" dirty="0"/>
              <a:t>Either write something worth reading, </a:t>
            </a:r>
            <a:r>
              <a:rPr lang="en-US" sz="2800" dirty="0" smtClean="0"/>
              <a:t/>
            </a:r>
            <a:br>
              <a:rPr lang="en-US" sz="2800" dirty="0" smtClean="0"/>
            </a:br>
            <a:r>
              <a:rPr lang="en-US" sz="2800" dirty="0" smtClean="0"/>
              <a:t>or </a:t>
            </a:r>
            <a:r>
              <a:rPr lang="en-US" sz="2800" dirty="0"/>
              <a:t>do something worth writing</a:t>
            </a:r>
            <a:r>
              <a:rPr lang="en-US" sz="2800" dirty="0" smtClean="0"/>
              <a:t>.”</a:t>
            </a:r>
            <a:endParaRPr lang="en-US" sz="2800" dirty="0"/>
          </a:p>
        </p:txBody>
      </p:sp>
      <p:pic>
        <p:nvPicPr>
          <p:cNvPr id="10" name="Picture Placeholder 9"/>
          <p:cNvPicPr>
            <a:picLocks noGrp="1" noChangeAspect="1"/>
          </p:cNvPicPr>
          <p:nvPr>
            <p:ph type="pic" idx="1"/>
          </p:nvPr>
        </p:nvPicPr>
        <p:blipFill>
          <a:blip r:embed="rId4">
            <a:extLst>
              <a:ext uri="{28A0092B-C50C-407E-A947-70E740481C1C}">
                <a14:useLocalDpi xmlns:a14="http://schemas.microsoft.com/office/drawing/2010/main" val="0"/>
              </a:ext>
            </a:extLst>
          </a:blip>
          <a:srcRect t="9941" b="9941"/>
          <a:stretch>
            <a:fillRect/>
          </a:stretch>
        </p:blipFill>
        <p:spPr>
          <a:solidFill>
            <a:srgbClr val="6ECFC5"/>
          </a:solidFill>
        </p:spPr>
      </p:pic>
      <p:sp>
        <p:nvSpPr>
          <p:cNvPr id="9" name="Text Placeholder 8"/>
          <p:cNvSpPr>
            <a:spLocks noGrp="1"/>
          </p:cNvSpPr>
          <p:nvPr>
            <p:ph type="body" sz="half" idx="2"/>
          </p:nvPr>
        </p:nvSpPr>
        <p:spPr>
          <a:xfrm>
            <a:off x="3343275" y="6379845"/>
            <a:ext cx="5619750" cy="594360"/>
          </a:xfrm>
        </p:spPr>
        <p:txBody>
          <a:bodyPr>
            <a:normAutofit/>
          </a:bodyPr>
          <a:lstStyle/>
          <a:p>
            <a:pPr algn="ctr"/>
            <a:r>
              <a:rPr lang="en-US" sz="1800" dirty="0"/>
              <a:t>Benjamin Franklin</a:t>
            </a:r>
          </a:p>
        </p:txBody>
      </p:sp>
      <p:sp>
        <p:nvSpPr>
          <p:cNvPr id="4" name="Date Placeholder 3"/>
          <p:cNvSpPr>
            <a:spLocks noGrp="1"/>
          </p:cNvSpPr>
          <p:nvPr>
            <p:ph type="dt" sz="half" idx="10"/>
          </p:nvPr>
        </p:nvSpPr>
        <p:spPr/>
        <p:txBody>
          <a:bodyPr/>
          <a:lstStyle/>
          <a:p>
            <a:fld id="{558F1FBD-E6A1-4AA0-8FFF-360E5519ED89}" type="datetime1">
              <a:rPr lang="en-US" smtClean="0"/>
              <a:t>7/10/2018</a:t>
            </a:fld>
            <a:endParaRPr lang="en-US" dirty="0"/>
          </a:p>
        </p:txBody>
      </p:sp>
    </p:spTree>
    <p:extLst>
      <p:ext uri="{BB962C8B-B14F-4D97-AF65-F5344CB8AC3E}">
        <p14:creationId xmlns:p14="http://schemas.microsoft.com/office/powerpoint/2010/main" val="3499887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868680"/>
            <a:ext cx="3200400" cy="2788920"/>
          </a:xfrm>
        </p:spPr>
        <p:txBody>
          <a:bodyPr>
            <a:noAutofit/>
          </a:bodyPr>
          <a:lstStyle/>
          <a:p>
            <a:pPr algn="ctr"/>
            <a:r>
              <a:rPr lang="en-US" sz="20000" b="1" dirty="0" smtClean="0"/>
              <a:t>6</a:t>
            </a:r>
            <a:endParaRPr lang="en-US" sz="20000" dirty="0"/>
          </a:p>
        </p:txBody>
      </p:sp>
      <p:pic>
        <p:nvPicPr>
          <p:cNvPr id="7" name="Content Placeholder 6" descr="Five-Tips-to-Stop-Procrastinating-and-Start-Your-Budget-Now.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17759" y="1333500"/>
            <a:ext cx="6811241" cy="3943350"/>
          </a:xfrm>
          <a:prstGeom prst="rect">
            <a:avLst/>
          </a:prstGeom>
          <a:ln>
            <a:noFill/>
          </a:ln>
          <a:effectLst>
            <a:softEdge rad="112500"/>
          </a:effectLst>
        </p:spPr>
      </p:pic>
      <p:sp>
        <p:nvSpPr>
          <p:cNvPr id="4" name="Text Placeholder 3"/>
          <p:cNvSpPr>
            <a:spLocks noGrp="1"/>
          </p:cNvSpPr>
          <p:nvPr>
            <p:ph type="body" sz="half" idx="2"/>
          </p:nvPr>
        </p:nvSpPr>
        <p:spPr>
          <a:xfrm>
            <a:off x="484632" y="3922776"/>
            <a:ext cx="3200400" cy="2322576"/>
          </a:xfrm>
        </p:spPr>
        <p:txBody>
          <a:bodyPr>
            <a:normAutofit/>
          </a:bodyPr>
          <a:lstStyle/>
          <a:p>
            <a:pPr algn="ctr"/>
            <a:endParaRPr lang="en-US" sz="4500" dirty="0" smtClean="0"/>
          </a:p>
          <a:p>
            <a:pPr algn="ctr"/>
            <a:r>
              <a:rPr lang="en-US" sz="3600" dirty="0" smtClean="0"/>
              <a:t>Budget</a:t>
            </a:r>
            <a:endParaRPr lang="en-US" sz="3600" dirty="0"/>
          </a:p>
        </p:txBody>
      </p:sp>
      <p:sp>
        <p:nvSpPr>
          <p:cNvPr id="5" name="Date Placeholder 4"/>
          <p:cNvSpPr>
            <a:spLocks noGrp="1"/>
          </p:cNvSpPr>
          <p:nvPr>
            <p:ph type="dt" sz="half" idx="10"/>
          </p:nvPr>
        </p:nvSpPr>
        <p:spPr/>
        <p:txBody>
          <a:bodyPr/>
          <a:lstStyle/>
          <a:p>
            <a:fld id="{86E7E8C2-3ED3-43F6-B50A-D9F624618159}" type="datetime1">
              <a:rPr lang="en-US" smtClean="0"/>
              <a:t>7/10/2018</a:t>
            </a:fld>
            <a:endParaRPr lang="en-US" dirty="0"/>
          </a:p>
        </p:txBody>
      </p:sp>
    </p:spTree>
    <p:extLst>
      <p:ext uri="{BB962C8B-B14F-4D97-AF65-F5344CB8AC3E}">
        <p14:creationId xmlns:p14="http://schemas.microsoft.com/office/powerpoint/2010/main" val="1033957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06536" y="695325"/>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Budget</a:t>
            </a:r>
            <a:endParaRPr lang="en-US" dirty="0">
              <a:solidFill>
                <a:schemeClr val="bg1"/>
              </a:solidFill>
            </a:endParaRPr>
          </a:p>
        </p:txBody>
      </p:sp>
      <p:sp>
        <p:nvSpPr>
          <p:cNvPr id="5" name="TextBox 4"/>
          <p:cNvSpPr txBox="1"/>
          <p:nvPr/>
        </p:nvSpPr>
        <p:spPr>
          <a:xfrm>
            <a:off x="1182736" y="1746885"/>
            <a:ext cx="9980564" cy="1077218"/>
          </a:xfrm>
          <a:prstGeom prst="rect">
            <a:avLst/>
          </a:prstGeom>
          <a:noFill/>
        </p:spPr>
        <p:txBody>
          <a:bodyPr wrap="square" rtlCol="0">
            <a:spAutoFit/>
          </a:bodyPr>
          <a:lstStyle/>
          <a:p>
            <a:endParaRPr lang="en-US" sz="1200" dirty="0" smtClean="0"/>
          </a:p>
          <a:p>
            <a:r>
              <a:rPr lang="en-US" sz="2400" dirty="0" smtClean="0"/>
              <a:t>The </a:t>
            </a:r>
            <a:r>
              <a:rPr lang="en-US" sz="2800" b="1" i="1" dirty="0" smtClean="0"/>
              <a:t>budget</a:t>
            </a:r>
            <a:r>
              <a:rPr lang="en-US" sz="2400" dirty="0" smtClean="0"/>
              <a:t> is the financial description - both numerical and narrative -  of the project illustrating income and expenses. </a:t>
            </a:r>
          </a:p>
        </p:txBody>
      </p:sp>
      <p:sp>
        <p:nvSpPr>
          <p:cNvPr id="6" name="TextBox 5"/>
          <p:cNvSpPr txBox="1"/>
          <p:nvPr/>
        </p:nvSpPr>
        <p:spPr>
          <a:xfrm>
            <a:off x="1962150" y="3005078"/>
            <a:ext cx="8686800" cy="2123658"/>
          </a:xfrm>
          <a:prstGeom prst="rect">
            <a:avLst/>
          </a:prstGeom>
          <a:noFill/>
        </p:spPr>
        <p:txBody>
          <a:bodyPr wrap="square" rtlCol="0">
            <a:spAutoFit/>
          </a:bodyPr>
          <a:lstStyle/>
          <a:p>
            <a:pPr marL="342900" indent="-342900">
              <a:buFont typeface="Wingdings" panose="05000000000000000000" pitchFamily="2" charset="2"/>
              <a:buChar char="Ø"/>
            </a:pPr>
            <a:r>
              <a:rPr lang="en-US" sz="2400" b="1" i="1" dirty="0" smtClean="0"/>
              <a:t>Income</a:t>
            </a:r>
            <a:r>
              <a:rPr lang="en-US" sz="2400" dirty="0" smtClean="0"/>
              <a:t> </a:t>
            </a:r>
            <a:r>
              <a:rPr lang="en-US" sz="2400" dirty="0"/>
              <a:t>is a projection of where funding will come from for the project - both secured and pending.</a:t>
            </a:r>
          </a:p>
          <a:p>
            <a:pPr marL="171450" indent="-171450">
              <a:buFont typeface="Wingdings" panose="05000000000000000000" pitchFamily="2" charset="2"/>
              <a:buChar char="Ø"/>
            </a:pPr>
            <a:endParaRPr lang="en-US" sz="1200" dirty="0"/>
          </a:p>
          <a:p>
            <a:pPr marL="342900" indent="-342900">
              <a:buFont typeface="Wingdings" panose="05000000000000000000" pitchFamily="2" charset="2"/>
              <a:buChar char="Ø"/>
            </a:pPr>
            <a:r>
              <a:rPr lang="en-US" sz="2400" b="1" i="1" dirty="0"/>
              <a:t>Expenses</a:t>
            </a:r>
            <a:r>
              <a:rPr lang="en-US" sz="2400" dirty="0"/>
              <a:t> are the actual costs of the project</a:t>
            </a:r>
            <a:r>
              <a:rPr lang="en-US" sz="2400" dirty="0" smtClean="0"/>
              <a:t>.  Be sure to do your budget homework prior to starting your application.</a:t>
            </a:r>
          </a:p>
          <a:p>
            <a:endParaRPr lang="en-US" sz="2400" i="1" dirty="0" smtClean="0"/>
          </a:p>
        </p:txBody>
      </p:sp>
      <p:sp>
        <p:nvSpPr>
          <p:cNvPr id="4" name="TextBox 3"/>
          <p:cNvSpPr txBox="1"/>
          <p:nvPr/>
        </p:nvSpPr>
        <p:spPr>
          <a:xfrm>
            <a:off x="1182735" y="5285095"/>
            <a:ext cx="9761489" cy="830997"/>
          </a:xfrm>
          <a:prstGeom prst="rect">
            <a:avLst/>
          </a:prstGeom>
          <a:noFill/>
        </p:spPr>
        <p:txBody>
          <a:bodyPr wrap="square" rtlCol="0">
            <a:spAutoFit/>
          </a:bodyPr>
          <a:lstStyle/>
          <a:p>
            <a:pPr algn="ctr"/>
            <a:r>
              <a:rPr lang="en-US" sz="2400" i="1" dirty="0" smtClean="0"/>
              <a:t>Not all funders will require income as part of the budget, </a:t>
            </a:r>
            <a:br>
              <a:rPr lang="en-US" sz="2400" i="1" dirty="0" smtClean="0"/>
            </a:br>
            <a:r>
              <a:rPr lang="en-US" sz="2400" i="1" dirty="0" smtClean="0"/>
              <a:t>but will always request expense information.</a:t>
            </a:r>
            <a:endParaRPr lang="en-US" sz="2400" i="1" dirty="0"/>
          </a:p>
        </p:txBody>
      </p:sp>
      <p:sp>
        <p:nvSpPr>
          <p:cNvPr id="7" name="Date Placeholder 6"/>
          <p:cNvSpPr>
            <a:spLocks noGrp="1"/>
          </p:cNvSpPr>
          <p:nvPr>
            <p:ph type="dt" sz="half" idx="10"/>
          </p:nvPr>
        </p:nvSpPr>
        <p:spPr/>
        <p:txBody>
          <a:bodyPr/>
          <a:lstStyle/>
          <a:p>
            <a:fld id="{EBE7D73D-7919-4616-808D-184CA541B4F0}" type="datetime1">
              <a:rPr lang="en-US" smtClean="0"/>
              <a:t>7/10/2018</a:t>
            </a:fld>
            <a:endParaRPr lang="en-US" dirty="0"/>
          </a:p>
        </p:txBody>
      </p:sp>
    </p:spTree>
    <p:extLst>
      <p:ext uri="{BB962C8B-B14F-4D97-AF65-F5344CB8AC3E}">
        <p14:creationId xmlns:p14="http://schemas.microsoft.com/office/powerpoint/2010/main" val="4175992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06536" y="695325"/>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bg1"/>
                </a:solidFill>
              </a:rPr>
              <a:t>Budget Sample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47850"/>
            <a:ext cx="6819900"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23645E88-ED8F-4ADF-9E89-809D8C0A55C3}" type="datetime1">
              <a:rPr lang="en-US" smtClean="0"/>
              <a:t>7/10/2018</a:t>
            </a:fld>
            <a:endParaRPr lang="en-US" dirty="0"/>
          </a:p>
        </p:txBody>
      </p:sp>
    </p:spTree>
    <p:extLst>
      <p:ext uri="{BB962C8B-B14F-4D97-AF65-F5344CB8AC3E}">
        <p14:creationId xmlns:p14="http://schemas.microsoft.com/office/powerpoint/2010/main" val="864151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868680"/>
            <a:ext cx="3200400" cy="2722245"/>
          </a:xfrm>
        </p:spPr>
        <p:txBody>
          <a:bodyPr>
            <a:noAutofit/>
          </a:bodyPr>
          <a:lstStyle/>
          <a:p>
            <a:pPr algn="ctr"/>
            <a:r>
              <a:rPr lang="en-US" sz="20000" b="1" dirty="0"/>
              <a:t>7</a:t>
            </a:r>
            <a:endParaRPr lang="en-US" sz="20000" dirty="0"/>
          </a:p>
        </p:txBody>
      </p:sp>
      <p:pic>
        <p:nvPicPr>
          <p:cNvPr id="6" name="Content Placeholder 5" descr="Helpful-Tips-And-Advice.jpg"/>
          <p:cNvPicPr>
            <a:picLocks noGrp="1" noChangeAspect="1"/>
          </p:cNvPicPr>
          <p:nvPr>
            <p:ph idx="1"/>
          </p:nvPr>
        </p:nvPicPr>
        <p:blipFill>
          <a:blip r:embed="rId3">
            <a:extLst>
              <a:ext uri="{28A0092B-C50C-407E-A947-70E740481C1C}">
                <a14:useLocalDpi xmlns:a14="http://schemas.microsoft.com/office/drawing/2010/main" val="0"/>
              </a:ext>
            </a:extLst>
          </a:blip>
          <a:srcRect l="1498" r="1498"/>
          <a:stretch>
            <a:fillRect/>
          </a:stretch>
        </p:blipFill>
        <p:spPr>
          <a:xfrm>
            <a:off x="4733925" y="731520"/>
            <a:ext cx="6492240" cy="5257800"/>
          </a:xfrm>
          <a:prstGeom prst="rect">
            <a:avLst/>
          </a:prstGeom>
          <a:ln>
            <a:noFill/>
          </a:ln>
          <a:effectLst>
            <a:softEdge rad="112500"/>
          </a:effectLst>
        </p:spPr>
      </p:pic>
      <p:sp>
        <p:nvSpPr>
          <p:cNvPr id="4" name="Text Placeholder 3"/>
          <p:cNvSpPr>
            <a:spLocks noGrp="1"/>
          </p:cNvSpPr>
          <p:nvPr>
            <p:ph type="body" sz="half" idx="2"/>
          </p:nvPr>
        </p:nvSpPr>
        <p:spPr>
          <a:xfrm>
            <a:off x="308610" y="4310634"/>
            <a:ext cx="3200400" cy="2322576"/>
          </a:xfrm>
        </p:spPr>
        <p:txBody>
          <a:bodyPr/>
          <a:lstStyle/>
          <a:p>
            <a:pPr algn="ctr"/>
            <a:r>
              <a:rPr lang="en-US" sz="3600" dirty="0" smtClean="0"/>
              <a:t>Tips</a:t>
            </a:r>
            <a:r>
              <a:rPr lang="en-US" dirty="0" smtClean="0"/>
              <a:t> </a:t>
            </a:r>
            <a:endParaRPr lang="en-US" dirty="0"/>
          </a:p>
        </p:txBody>
      </p:sp>
      <p:sp>
        <p:nvSpPr>
          <p:cNvPr id="5" name="Date Placeholder 4"/>
          <p:cNvSpPr>
            <a:spLocks noGrp="1"/>
          </p:cNvSpPr>
          <p:nvPr>
            <p:ph type="dt" sz="half" idx="10"/>
          </p:nvPr>
        </p:nvSpPr>
        <p:spPr/>
        <p:txBody>
          <a:bodyPr/>
          <a:lstStyle/>
          <a:p>
            <a:fld id="{7FE2392C-4B90-41C5-936B-F968DCF8435B}" type="datetime1">
              <a:rPr lang="en-US" smtClean="0"/>
              <a:t>7/10/2018</a:t>
            </a:fld>
            <a:endParaRPr lang="en-US" dirty="0"/>
          </a:p>
        </p:txBody>
      </p:sp>
    </p:spTree>
    <p:extLst>
      <p:ext uri="{BB962C8B-B14F-4D97-AF65-F5344CB8AC3E}">
        <p14:creationId xmlns:p14="http://schemas.microsoft.com/office/powerpoint/2010/main" val="3013704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775D02-90A0-41D7-B524-458A1E37C899}" type="datetime1">
              <a:rPr lang="en-US" smtClean="0"/>
              <a:t>7/10/2018</a:t>
            </a:fld>
            <a:endParaRPr lang="en-US" dirty="0"/>
          </a:p>
        </p:txBody>
      </p:sp>
      <p:pic>
        <p:nvPicPr>
          <p:cNvPr id="6" name="Picture 5"/>
          <p:cNvPicPr>
            <a:picLocks noChangeAspect="1"/>
          </p:cNvPicPr>
          <p:nvPr/>
        </p:nvPicPr>
        <p:blipFill>
          <a:blip r:embed="rId2"/>
          <a:stretch>
            <a:fillRect/>
          </a:stretch>
        </p:blipFill>
        <p:spPr>
          <a:xfrm>
            <a:off x="2406316" y="1211178"/>
            <a:ext cx="6882063" cy="5021180"/>
          </a:xfrm>
          <a:prstGeom prst="rect">
            <a:avLst/>
          </a:prstGeom>
        </p:spPr>
      </p:pic>
      <p:sp>
        <p:nvSpPr>
          <p:cNvPr id="9" name="Title 1"/>
          <p:cNvSpPr>
            <a:spLocks noGrp="1"/>
          </p:cNvSpPr>
          <p:nvPr>
            <p:ph type="title"/>
          </p:nvPr>
        </p:nvSpPr>
        <p:spPr>
          <a:xfrm>
            <a:off x="1203158" y="286603"/>
            <a:ext cx="9737558" cy="828323"/>
          </a:xfrm>
        </p:spPr>
        <p:txBody>
          <a:bodyPr/>
          <a:lstStyle/>
          <a:p>
            <a:r>
              <a:rPr lang="en-US" dirty="0" smtClean="0"/>
              <a:t>2018-19 Impact Grant Opportunities</a:t>
            </a:r>
            <a:endParaRPr lang="en-US" dirty="0"/>
          </a:p>
        </p:txBody>
      </p:sp>
      <p:sp>
        <p:nvSpPr>
          <p:cNvPr id="10" name="Rectangle 9"/>
          <p:cNvSpPr/>
          <p:nvPr/>
        </p:nvSpPr>
        <p:spPr>
          <a:xfrm>
            <a:off x="1097280" y="1556084"/>
            <a:ext cx="3519588"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288379" y="1556084"/>
            <a:ext cx="2117558" cy="3850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loud Callout 12"/>
          <p:cNvSpPr/>
          <p:nvPr/>
        </p:nvSpPr>
        <p:spPr>
          <a:xfrm>
            <a:off x="7323221" y="2013285"/>
            <a:ext cx="1564106" cy="609600"/>
          </a:xfrm>
          <a:prstGeom prst="cloudCallout">
            <a:avLst/>
          </a:prstGeom>
          <a:solidFill>
            <a:srgbClr val="F375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links</a:t>
            </a:r>
            <a:endParaRPr lang="en-US" dirty="0"/>
          </a:p>
        </p:txBody>
      </p:sp>
    </p:spTree>
    <p:extLst>
      <p:ext uri="{BB962C8B-B14F-4D97-AF65-F5344CB8AC3E}">
        <p14:creationId xmlns:p14="http://schemas.microsoft.com/office/powerpoint/2010/main" val="3286455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79634"/>
            <a:ext cx="10058400" cy="1678555"/>
          </a:xfrm>
        </p:spPr>
        <p:txBody>
          <a:bodyPr>
            <a:normAutofit fontScale="90000"/>
          </a:bodyPr>
          <a:lstStyle/>
          <a:p>
            <a:r>
              <a:rPr lang="en-US" dirty="0" smtClean="0"/>
              <a:t/>
            </a:r>
            <a:br>
              <a:rPr lang="en-US" dirty="0" smtClean="0"/>
            </a:br>
            <a:r>
              <a:rPr lang="en-US" dirty="0"/>
              <a:t/>
            </a:r>
            <a:br>
              <a:rPr lang="en-US" dirty="0"/>
            </a:br>
            <a:r>
              <a:rPr lang="en-US" sz="3100" b="1" dirty="0" smtClean="0">
                <a:solidFill>
                  <a:srgbClr val="F37521"/>
                </a:solidFill>
              </a:rPr>
              <a:t>Read fact and </a:t>
            </a:r>
            <a:r>
              <a:rPr lang="en-US" sz="3100" b="1" dirty="0">
                <a:solidFill>
                  <a:srgbClr val="F37521"/>
                </a:solidFill>
              </a:rPr>
              <a:t>know the rules BEFORE you </a:t>
            </a:r>
            <a:r>
              <a:rPr lang="en-US" sz="3100" b="1" dirty="0" smtClean="0">
                <a:solidFill>
                  <a:srgbClr val="F37521"/>
                </a:solidFill>
              </a:rPr>
              <a:t>start.</a:t>
            </a:r>
            <a:r>
              <a:rPr lang="en-US" dirty="0" smtClean="0"/>
              <a:t/>
            </a:r>
            <a:br>
              <a:rPr lang="en-US" dirty="0" smtClean="0"/>
            </a:br>
            <a:endParaRPr lang="en-US" dirty="0"/>
          </a:p>
        </p:txBody>
      </p:sp>
      <p:sp>
        <p:nvSpPr>
          <p:cNvPr id="3" name="Date Placeholder 2"/>
          <p:cNvSpPr>
            <a:spLocks noGrp="1"/>
          </p:cNvSpPr>
          <p:nvPr>
            <p:ph type="dt" sz="half" idx="10"/>
          </p:nvPr>
        </p:nvSpPr>
        <p:spPr/>
        <p:txBody>
          <a:bodyPr/>
          <a:lstStyle/>
          <a:p>
            <a:fld id="{E4775D02-90A0-41D7-B524-458A1E37C899}" type="datetime1">
              <a:rPr lang="en-US" smtClean="0"/>
              <a:t>7/10/2018</a:t>
            </a:fld>
            <a:endParaRPr lang="en-US" dirty="0"/>
          </a:p>
        </p:txBody>
      </p:sp>
      <p:pic>
        <p:nvPicPr>
          <p:cNvPr id="4" name="Picture 3"/>
          <p:cNvPicPr>
            <a:picLocks noChangeAspect="1"/>
          </p:cNvPicPr>
          <p:nvPr/>
        </p:nvPicPr>
        <p:blipFill rotWithShape="1">
          <a:blip r:embed="rId2"/>
          <a:srcRect l="10474" t="16073" r="2322" b="11954"/>
          <a:stretch/>
        </p:blipFill>
        <p:spPr>
          <a:xfrm>
            <a:off x="3032141" y="1892968"/>
            <a:ext cx="4632633" cy="4278059"/>
          </a:xfrm>
          <a:prstGeom prst="rect">
            <a:avLst/>
          </a:prstGeom>
        </p:spPr>
      </p:pic>
      <p:sp>
        <p:nvSpPr>
          <p:cNvPr id="8" name="Rectangular Callout 7"/>
          <p:cNvSpPr/>
          <p:nvPr/>
        </p:nvSpPr>
        <p:spPr>
          <a:xfrm>
            <a:off x="5991726" y="4152313"/>
            <a:ext cx="1201554" cy="751387"/>
          </a:xfrm>
          <a:prstGeom prst="wedgeRectCallout">
            <a:avLst>
              <a:gd name="adj1" fmla="val -31944"/>
              <a:gd name="adj2" fmla="val 109052"/>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55092" y="4251007"/>
            <a:ext cx="1138188" cy="553998"/>
          </a:xfrm>
          <a:prstGeom prst="rect">
            <a:avLst/>
          </a:prstGeom>
          <a:noFill/>
        </p:spPr>
        <p:txBody>
          <a:bodyPr wrap="square" rtlCol="0">
            <a:spAutoFit/>
          </a:bodyPr>
          <a:lstStyle/>
          <a:p>
            <a:pPr algn="ctr"/>
            <a:r>
              <a:rPr lang="en-US" sz="1000" dirty="0" smtClean="0"/>
              <a:t>Read the facts and understand the process…</a:t>
            </a:r>
            <a:endParaRPr lang="en-US" sz="1000" dirty="0"/>
          </a:p>
        </p:txBody>
      </p:sp>
    </p:spTree>
    <p:extLst>
      <p:ext uri="{BB962C8B-B14F-4D97-AF65-F5344CB8AC3E}">
        <p14:creationId xmlns:p14="http://schemas.microsoft.com/office/powerpoint/2010/main" val="793155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52913"/>
          </a:xfrm>
        </p:spPr>
        <p:txBody>
          <a:bodyPr/>
          <a:lstStyle/>
          <a:p>
            <a:pPr algn="ctr"/>
            <a:r>
              <a:rPr lang="en-US" b="1" dirty="0" smtClean="0">
                <a:solidFill>
                  <a:srgbClr val="F37521"/>
                </a:solidFill>
              </a:rPr>
              <a:t>Fact Sheet &amp; Rubric</a:t>
            </a:r>
            <a:endParaRPr lang="en-US" b="1" dirty="0">
              <a:solidFill>
                <a:srgbClr val="F37521"/>
              </a:solidFill>
            </a:endParaRPr>
          </a:p>
        </p:txBody>
      </p:sp>
      <p:pic>
        <p:nvPicPr>
          <p:cNvPr id="6" name="Content Placeholder 5"/>
          <p:cNvPicPr>
            <a:picLocks noGrp="1" noChangeAspect="1"/>
          </p:cNvPicPr>
          <p:nvPr>
            <p:ph sz="half" idx="1"/>
          </p:nvPr>
        </p:nvPicPr>
        <p:blipFill>
          <a:blip r:embed="rId2"/>
          <a:stretch>
            <a:fillRect/>
          </a:stretch>
        </p:blipFill>
        <p:spPr>
          <a:xfrm>
            <a:off x="1097281" y="1846263"/>
            <a:ext cx="4429224" cy="4289842"/>
          </a:xfrm>
          <a:prstGeom prst="rect">
            <a:avLst/>
          </a:prstGeom>
        </p:spPr>
      </p:pic>
      <p:pic>
        <p:nvPicPr>
          <p:cNvPr id="7" name="Content Placeholder 6"/>
          <p:cNvPicPr>
            <a:picLocks noGrp="1" noChangeAspect="1"/>
          </p:cNvPicPr>
          <p:nvPr>
            <p:ph sz="half" idx="2"/>
          </p:nvPr>
        </p:nvPicPr>
        <p:blipFill>
          <a:blip r:embed="rId3"/>
          <a:stretch>
            <a:fillRect/>
          </a:stretch>
        </p:blipFill>
        <p:spPr>
          <a:xfrm>
            <a:off x="6456947" y="1846263"/>
            <a:ext cx="5213683" cy="4410157"/>
          </a:xfrm>
          <a:prstGeom prst="rect">
            <a:avLst/>
          </a:prstGeom>
        </p:spPr>
      </p:pic>
      <p:sp>
        <p:nvSpPr>
          <p:cNvPr id="5" name="Date Placeholder 4"/>
          <p:cNvSpPr>
            <a:spLocks noGrp="1"/>
          </p:cNvSpPr>
          <p:nvPr>
            <p:ph type="dt" sz="half" idx="10"/>
          </p:nvPr>
        </p:nvSpPr>
        <p:spPr/>
        <p:txBody>
          <a:bodyPr/>
          <a:lstStyle/>
          <a:p>
            <a:fld id="{EA52147A-158F-4505-8EFF-D2888C3B19D8}" type="datetime1">
              <a:rPr lang="en-US" smtClean="0"/>
              <a:t>7/10/2018</a:t>
            </a:fld>
            <a:endParaRPr lang="en-US" dirty="0"/>
          </a:p>
        </p:txBody>
      </p:sp>
    </p:spTree>
    <p:extLst>
      <p:ext uri="{BB962C8B-B14F-4D97-AF65-F5344CB8AC3E}">
        <p14:creationId xmlns:p14="http://schemas.microsoft.com/office/powerpoint/2010/main" val="2121564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6061" y="676275"/>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Timeline Sample</a:t>
            </a:r>
            <a:endParaRPr lang="en-US" dirty="0">
              <a:solidFill>
                <a:schemeClr val="bg1"/>
              </a:solidFill>
            </a:endParaRPr>
          </a:p>
        </p:txBody>
      </p:sp>
      <p:sp>
        <p:nvSpPr>
          <p:cNvPr id="5" name="TextBox 4"/>
          <p:cNvSpPr txBox="1"/>
          <p:nvPr/>
        </p:nvSpPr>
        <p:spPr>
          <a:xfrm>
            <a:off x="1058911" y="1743073"/>
            <a:ext cx="10047239" cy="4524315"/>
          </a:xfrm>
          <a:prstGeom prst="rect">
            <a:avLst/>
          </a:prstGeom>
          <a:noFill/>
        </p:spPr>
        <p:txBody>
          <a:bodyPr wrap="square" rtlCol="0">
            <a:spAutoFit/>
          </a:bodyPr>
          <a:lstStyle/>
          <a:p>
            <a:r>
              <a:rPr lang="en-US" sz="2400" b="1" dirty="0"/>
              <a:t>June </a:t>
            </a:r>
            <a:r>
              <a:rPr lang="en-US" sz="2400" b="1" dirty="0" smtClean="0"/>
              <a:t>2018:  </a:t>
            </a:r>
            <a:r>
              <a:rPr lang="en-US" sz="2400" dirty="0" smtClean="0"/>
              <a:t>Research, write, proof submit grant application</a:t>
            </a:r>
          </a:p>
          <a:p>
            <a:r>
              <a:rPr lang="en-US" sz="2400" b="1" dirty="0" smtClean="0"/>
              <a:t>October/November2018:  </a:t>
            </a:r>
            <a:r>
              <a:rPr lang="en-US" sz="2400" dirty="0"/>
              <a:t>R</a:t>
            </a:r>
            <a:r>
              <a:rPr lang="en-US" sz="2400" dirty="0" smtClean="0"/>
              <a:t>eceive </a:t>
            </a:r>
            <a:r>
              <a:rPr lang="en-US" sz="2400" dirty="0"/>
              <a:t>grant </a:t>
            </a:r>
            <a:r>
              <a:rPr lang="en-US" sz="2400" dirty="0" smtClean="0"/>
              <a:t>money </a:t>
            </a:r>
            <a:r>
              <a:rPr lang="en-US" sz="2400" dirty="0"/>
              <a:t>and </a:t>
            </a:r>
            <a:r>
              <a:rPr lang="en-US" sz="2400" dirty="0" smtClean="0"/>
              <a:t>place supplies and equipment orders </a:t>
            </a:r>
          </a:p>
          <a:p>
            <a:r>
              <a:rPr lang="en-US" sz="2400" b="1" dirty="0" smtClean="0"/>
              <a:t>October/November 2018:  </a:t>
            </a:r>
            <a:r>
              <a:rPr lang="en-US" sz="2400" dirty="0" smtClean="0"/>
              <a:t>Conduct pre-test measurement tool </a:t>
            </a:r>
            <a:r>
              <a:rPr lang="en-US" sz="2400" dirty="0"/>
              <a:t>(if applicable)</a:t>
            </a:r>
          </a:p>
          <a:p>
            <a:r>
              <a:rPr lang="en-US" sz="2400" b="1" dirty="0" smtClean="0"/>
              <a:t>November 2018:  </a:t>
            </a:r>
            <a:r>
              <a:rPr lang="en-US" sz="2400" dirty="0" smtClean="0"/>
              <a:t>Receive supplies, equipment, etc.</a:t>
            </a:r>
          </a:p>
          <a:p>
            <a:r>
              <a:rPr lang="en-US" sz="2400" b="1" dirty="0" smtClean="0"/>
              <a:t>December 2018:  </a:t>
            </a:r>
            <a:r>
              <a:rPr lang="en-US" sz="2400" dirty="0" smtClean="0"/>
              <a:t>Implement project (give specifics)</a:t>
            </a:r>
          </a:p>
          <a:p>
            <a:r>
              <a:rPr lang="en-US" sz="2400" b="1" dirty="0" smtClean="0"/>
              <a:t>December </a:t>
            </a:r>
            <a:r>
              <a:rPr lang="en-US" sz="2400" b="1" dirty="0"/>
              <a:t>6</a:t>
            </a:r>
            <a:r>
              <a:rPr lang="en-US" sz="2400" b="1" dirty="0" smtClean="0"/>
              <a:t>, 2018:  Expend</a:t>
            </a:r>
            <a:r>
              <a:rPr lang="en-US" sz="2400" dirty="0" smtClean="0"/>
              <a:t> ALL grant money</a:t>
            </a:r>
          </a:p>
          <a:p>
            <a:r>
              <a:rPr lang="en-US" sz="2400" b="1" dirty="0" smtClean="0"/>
              <a:t>December 13, 2018:  </a:t>
            </a:r>
            <a:r>
              <a:rPr lang="en-US" sz="2400" dirty="0" smtClean="0"/>
              <a:t>Submit </a:t>
            </a:r>
            <a:r>
              <a:rPr lang="en-US" sz="2400" b="1" dirty="0" smtClean="0"/>
              <a:t>expense summary </a:t>
            </a:r>
            <a:r>
              <a:rPr lang="en-US" sz="2400" dirty="0" smtClean="0"/>
              <a:t>with backup documents (include invoices/check copies) and return any unspent grant money</a:t>
            </a:r>
          </a:p>
          <a:p>
            <a:r>
              <a:rPr lang="en-US" sz="2400" b="1" dirty="0" smtClean="0"/>
              <a:t>January – April 2019:  </a:t>
            </a:r>
            <a:r>
              <a:rPr lang="en-US" sz="2400" dirty="0"/>
              <a:t>C</a:t>
            </a:r>
            <a:r>
              <a:rPr lang="en-US" sz="2400" dirty="0" smtClean="0"/>
              <a:t>ontinue project and give specifics details (if applicable)</a:t>
            </a:r>
          </a:p>
          <a:p>
            <a:r>
              <a:rPr lang="en-US" sz="2400" b="1" dirty="0" smtClean="0"/>
              <a:t>April 2019:  </a:t>
            </a:r>
            <a:r>
              <a:rPr lang="en-US" sz="2400" dirty="0"/>
              <a:t>C</a:t>
            </a:r>
            <a:r>
              <a:rPr lang="en-US" sz="2400" dirty="0" smtClean="0"/>
              <a:t>onduct post-test measurement tool (if applicable)</a:t>
            </a:r>
          </a:p>
          <a:p>
            <a:r>
              <a:rPr lang="en-US" sz="2400" b="1" dirty="0" smtClean="0"/>
              <a:t>May 17, 2019:  </a:t>
            </a:r>
            <a:r>
              <a:rPr lang="en-US" sz="2400" dirty="0" smtClean="0"/>
              <a:t>Submit </a:t>
            </a:r>
            <a:r>
              <a:rPr lang="en-US" sz="2400" b="1" dirty="0" smtClean="0"/>
              <a:t>final evaluation</a:t>
            </a:r>
            <a:endParaRPr lang="en-US" sz="3200" b="1" dirty="0"/>
          </a:p>
        </p:txBody>
      </p:sp>
      <p:sp>
        <p:nvSpPr>
          <p:cNvPr id="3" name="Date Placeholder 2"/>
          <p:cNvSpPr>
            <a:spLocks noGrp="1"/>
          </p:cNvSpPr>
          <p:nvPr>
            <p:ph type="dt" sz="half" idx="10"/>
          </p:nvPr>
        </p:nvSpPr>
        <p:spPr/>
        <p:txBody>
          <a:bodyPr/>
          <a:lstStyle/>
          <a:p>
            <a:fld id="{CF05AE10-E776-4EE0-9347-16BE6B9286FF}" type="datetime1">
              <a:rPr lang="en-US" smtClean="0"/>
              <a:t>7/10/2018</a:t>
            </a:fld>
            <a:endParaRPr lang="en-US" dirty="0"/>
          </a:p>
        </p:txBody>
      </p:sp>
    </p:spTree>
    <p:extLst>
      <p:ext uri="{BB962C8B-B14F-4D97-AF65-F5344CB8AC3E}">
        <p14:creationId xmlns:p14="http://schemas.microsoft.com/office/powerpoint/2010/main" val="2157622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76350" y="1956435"/>
            <a:ext cx="9639300" cy="3416320"/>
          </a:xfrm>
          <a:prstGeom prst="rect">
            <a:avLst/>
          </a:prstGeom>
          <a:noFill/>
        </p:spPr>
        <p:txBody>
          <a:bodyPr wrap="square" rtlCol="0">
            <a:spAutoFit/>
          </a:bodyPr>
          <a:lstStyle/>
          <a:p>
            <a:endParaRPr lang="en-US" sz="1200" dirty="0" smtClean="0"/>
          </a:p>
          <a:p>
            <a:pPr marL="342900" indent="-342900">
              <a:buFont typeface="Wingdings" panose="05000000000000000000" pitchFamily="2" charset="2"/>
              <a:buChar char="Ø"/>
            </a:pPr>
            <a:r>
              <a:rPr lang="en-US" sz="2400" dirty="0" smtClean="0"/>
              <a:t>Read the grants fact sheets and know the rules BEFORE you start</a:t>
            </a:r>
          </a:p>
          <a:p>
            <a:pPr marL="342900" indent="-342900">
              <a:buFont typeface="Wingdings" panose="05000000000000000000" pitchFamily="2" charset="2"/>
              <a:buChar char="Ø"/>
            </a:pPr>
            <a:endParaRPr lang="en-US" sz="600" dirty="0" smtClean="0"/>
          </a:p>
          <a:p>
            <a:pPr marL="342900" indent="-342900">
              <a:buFont typeface="Wingdings" panose="05000000000000000000" pitchFamily="2" charset="2"/>
              <a:buChar char="Ø"/>
            </a:pPr>
            <a:endParaRPr lang="en-US" sz="600" dirty="0" smtClean="0"/>
          </a:p>
          <a:p>
            <a:pPr marL="342900" indent="-342900">
              <a:buFont typeface="Wingdings" panose="05000000000000000000" pitchFamily="2" charset="2"/>
              <a:buChar char="Ø"/>
            </a:pPr>
            <a:r>
              <a:rPr lang="en-US" sz="2400" dirty="0" smtClean="0"/>
              <a:t>Be sure to answer the questions being asked</a:t>
            </a:r>
          </a:p>
          <a:p>
            <a:pPr marL="342900" indent="-342900">
              <a:buFont typeface="Wingdings" panose="05000000000000000000" pitchFamily="2" charset="2"/>
              <a:buChar char="Ø"/>
            </a:pPr>
            <a:endParaRPr lang="en-US" sz="600" dirty="0" smtClean="0"/>
          </a:p>
          <a:p>
            <a:pPr marL="342900" indent="-342900">
              <a:buFont typeface="Wingdings" panose="05000000000000000000" pitchFamily="2" charset="2"/>
              <a:buChar char="Ø"/>
            </a:pPr>
            <a:r>
              <a:rPr lang="en-US" sz="2400" dirty="0" smtClean="0"/>
              <a:t>Write clear and concise sentences</a:t>
            </a:r>
          </a:p>
          <a:p>
            <a:pPr marL="342900" indent="-342900">
              <a:buFont typeface="Wingdings" panose="05000000000000000000" pitchFamily="2" charset="2"/>
              <a:buChar char="Ø"/>
            </a:pPr>
            <a:endParaRPr lang="en-US" sz="600" dirty="0" smtClean="0"/>
          </a:p>
          <a:p>
            <a:pPr marL="342900" indent="-342900">
              <a:buFont typeface="Wingdings" panose="05000000000000000000" pitchFamily="2" charset="2"/>
              <a:buChar char="Ø"/>
            </a:pPr>
            <a:r>
              <a:rPr lang="en-US" sz="2400" dirty="0" smtClean="0"/>
              <a:t>Review for grammar, spelling and punctuation</a:t>
            </a:r>
          </a:p>
          <a:p>
            <a:pPr marL="342900" indent="-342900">
              <a:buFont typeface="Wingdings" panose="05000000000000000000" pitchFamily="2" charset="2"/>
              <a:buChar char="Ø"/>
            </a:pPr>
            <a:endParaRPr lang="en-US" sz="600" dirty="0" smtClean="0"/>
          </a:p>
          <a:p>
            <a:pPr marL="342900" indent="-342900">
              <a:buFont typeface="Wingdings" panose="05000000000000000000" pitchFamily="2" charset="2"/>
              <a:buChar char="Ø"/>
            </a:pPr>
            <a:r>
              <a:rPr lang="en-US" sz="2400" dirty="0" smtClean="0"/>
              <a:t>Don’t use jargon or acronyms </a:t>
            </a:r>
          </a:p>
          <a:p>
            <a:pPr marL="800100" lvl="1" indent="-342900">
              <a:buFont typeface="Calibri" panose="020F0502020204030204" pitchFamily="34" charset="0"/>
              <a:buChar char="→"/>
            </a:pPr>
            <a:r>
              <a:rPr lang="en-US" sz="2400" dirty="0" smtClean="0"/>
              <a:t>If you must, be sure to provide an explanation</a:t>
            </a:r>
          </a:p>
          <a:p>
            <a:pPr marL="800100" lvl="1" indent="-342900">
              <a:buFont typeface="Calibri" panose="020F0502020204030204" pitchFamily="34" charset="0"/>
              <a:buChar char="→"/>
            </a:pPr>
            <a:endParaRPr lang="en-US" sz="600" dirty="0" smtClean="0"/>
          </a:p>
          <a:p>
            <a:pPr marL="342900" indent="-342900">
              <a:buFont typeface="Wingdings" panose="05000000000000000000" pitchFamily="2" charset="2"/>
              <a:buChar char="Ø"/>
            </a:pPr>
            <a:r>
              <a:rPr lang="en-US" sz="2400" dirty="0" smtClean="0"/>
              <a:t>Keep in mind that the character space count usually includes spaces</a:t>
            </a:r>
          </a:p>
        </p:txBody>
      </p:sp>
      <p:sp>
        <p:nvSpPr>
          <p:cNvPr id="4" name="Title 1"/>
          <p:cNvSpPr txBox="1">
            <a:spLocks/>
          </p:cNvSpPr>
          <p:nvPr/>
        </p:nvSpPr>
        <p:spPr>
          <a:xfrm>
            <a:off x="1170705" y="716380"/>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Tips</a:t>
            </a:r>
            <a:endParaRPr lang="en-US" dirty="0">
              <a:solidFill>
                <a:schemeClr val="bg1"/>
              </a:solidFill>
            </a:endParaRPr>
          </a:p>
        </p:txBody>
      </p:sp>
      <p:sp>
        <p:nvSpPr>
          <p:cNvPr id="5" name="Date Placeholder 4"/>
          <p:cNvSpPr>
            <a:spLocks noGrp="1"/>
          </p:cNvSpPr>
          <p:nvPr>
            <p:ph type="dt" sz="half" idx="10"/>
          </p:nvPr>
        </p:nvSpPr>
        <p:spPr/>
        <p:txBody>
          <a:bodyPr/>
          <a:lstStyle/>
          <a:p>
            <a:fld id="{A7DDCAA0-6E96-4ED5-B61E-EE26A14D56C9}" type="datetime1">
              <a:rPr lang="en-US" smtClean="0"/>
              <a:t>7/10/2018</a:t>
            </a:fld>
            <a:endParaRPr lang="en-US" dirty="0"/>
          </a:p>
        </p:txBody>
      </p:sp>
    </p:spTree>
    <p:extLst>
      <p:ext uri="{BB962C8B-B14F-4D97-AF65-F5344CB8AC3E}">
        <p14:creationId xmlns:p14="http://schemas.microsoft.com/office/powerpoint/2010/main" val="2119400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868680"/>
            <a:ext cx="3200400" cy="2722245"/>
          </a:xfrm>
        </p:spPr>
        <p:txBody>
          <a:bodyPr>
            <a:noAutofit/>
          </a:bodyPr>
          <a:lstStyle/>
          <a:p>
            <a:pPr algn="ctr"/>
            <a:r>
              <a:rPr lang="en-US" sz="20000" dirty="0" smtClean="0"/>
              <a:t>8</a:t>
            </a:r>
            <a:endParaRPr lang="en-US" sz="20000" dirty="0"/>
          </a:p>
        </p:txBody>
      </p:sp>
      <p:sp>
        <p:nvSpPr>
          <p:cNvPr id="4" name="Text Placeholder 3"/>
          <p:cNvSpPr>
            <a:spLocks noGrp="1"/>
          </p:cNvSpPr>
          <p:nvPr>
            <p:ph type="body" sz="half" idx="2"/>
          </p:nvPr>
        </p:nvSpPr>
        <p:spPr>
          <a:xfrm>
            <a:off x="308610" y="4310634"/>
            <a:ext cx="3200400" cy="2322576"/>
          </a:xfrm>
        </p:spPr>
        <p:txBody>
          <a:bodyPr/>
          <a:lstStyle/>
          <a:p>
            <a:pPr algn="ctr"/>
            <a:r>
              <a:rPr lang="en-US" sz="3600" dirty="0" smtClean="0"/>
              <a:t>Setting up your use account</a:t>
            </a:r>
            <a:endParaRPr lang="en-US" dirty="0"/>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30" t="57" r="2896" b="-57"/>
          <a:stretch/>
        </p:blipFill>
        <p:spPr bwMode="auto">
          <a:xfrm>
            <a:off x="4648200" y="252359"/>
            <a:ext cx="7124700" cy="6353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fld id="{4F15569E-397A-448C-A480-8D0C1BCAF4A2}" type="datetime1">
              <a:rPr lang="en-US" smtClean="0"/>
              <a:t>7/10/2018</a:t>
            </a:fld>
            <a:endParaRPr lang="en-US" dirty="0"/>
          </a:p>
        </p:txBody>
      </p:sp>
    </p:spTree>
    <p:extLst>
      <p:ext uri="{BB962C8B-B14F-4D97-AF65-F5344CB8AC3E}">
        <p14:creationId xmlns:p14="http://schemas.microsoft.com/office/powerpoint/2010/main" val="4085018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864065"/>
            <a:ext cx="3200400" cy="2869735"/>
          </a:xfrm>
        </p:spPr>
        <p:txBody>
          <a:bodyPr>
            <a:noAutofit/>
          </a:bodyPr>
          <a:lstStyle/>
          <a:p>
            <a:pPr algn="ctr"/>
            <a:r>
              <a:rPr lang="en-US" sz="20000" dirty="0"/>
              <a:t>1</a:t>
            </a:r>
          </a:p>
        </p:txBody>
      </p:sp>
      <p:sp>
        <p:nvSpPr>
          <p:cNvPr id="4" name="Text Placeholder 3"/>
          <p:cNvSpPr>
            <a:spLocks noGrp="1"/>
          </p:cNvSpPr>
          <p:nvPr>
            <p:ph type="body" sz="half" idx="2"/>
          </p:nvPr>
        </p:nvSpPr>
        <p:spPr>
          <a:xfrm>
            <a:off x="594846" y="4216367"/>
            <a:ext cx="3200400" cy="2317783"/>
          </a:xfrm>
        </p:spPr>
        <p:txBody>
          <a:bodyPr>
            <a:noAutofit/>
          </a:bodyPr>
          <a:lstStyle/>
          <a:p>
            <a:pPr algn="ctr"/>
            <a:r>
              <a:rPr lang="en-US" sz="3600" dirty="0" smtClean="0"/>
              <a:t>Know </a:t>
            </a:r>
          </a:p>
          <a:p>
            <a:pPr algn="ctr"/>
            <a:r>
              <a:rPr lang="en-US" sz="3600" dirty="0"/>
              <a:t>Y</a:t>
            </a:r>
            <a:r>
              <a:rPr lang="en-US" sz="3600" dirty="0" smtClean="0"/>
              <a:t>our </a:t>
            </a:r>
          </a:p>
          <a:p>
            <a:pPr algn="ctr"/>
            <a:r>
              <a:rPr lang="en-US" sz="3600" dirty="0" smtClean="0"/>
              <a:t>Audience</a:t>
            </a:r>
            <a:endParaRPr lang="en-US" sz="3600" dirty="0"/>
          </a:p>
        </p:txBody>
      </p:sp>
      <p:pic>
        <p:nvPicPr>
          <p:cNvPr id="1026" name="Picture 2" descr="CompassRose-2400p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86450" y="1379538"/>
            <a:ext cx="4076700" cy="407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Date Placeholder 4"/>
          <p:cNvSpPr>
            <a:spLocks noGrp="1"/>
          </p:cNvSpPr>
          <p:nvPr>
            <p:ph type="dt" sz="half" idx="10"/>
          </p:nvPr>
        </p:nvSpPr>
        <p:spPr/>
        <p:txBody>
          <a:bodyPr/>
          <a:lstStyle/>
          <a:p>
            <a:fld id="{32BCFD1F-4956-4AC8-8DE2-5BC799F0889C}" type="datetime1">
              <a:rPr lang="en-US" smtClean="0"/>
              <a:t>7/10/2018</a:t>
            </a:fld>
            <a:endParaRPr lang="en-US" dirty="0"/>
          </a:p>
        </p:txBody>
      </p:sp>
    </p:spTree>
    <p:extLst>
      <p:ext uri="{BB962C8B-B14F-4D97-AF65-F5344CB8AC3E}">
        <p14:creationId xmlns:p14="http://schemas.microsoft.com/office/powerpoint/2010/main" val="3193339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8610" y="4310634"/>
            <a:ext cx="3200400" cy="2322576"/>
          </a:xfrm>
        </p:spPr>
        <p:txBody>
          <a:bodyPr/>
          <a:lstStyle/>
          <a:p>
            <a:pPr algn="ctr"/>
            <a:r>
              <a:rPr lang="en-US" sz="3600" dirty="0" smtClean="0"/>
              <a:t>Setting up your use account</a:t>
            </a:r>
            <a:endParaRPr lang="en-US" dirty="0"/>
          </a:p>
        </p:txBody>
      </p:sp>
      <p:pic>
        <p:nvPicPr>
          <p:cNvPr id="2" name="Picture 1"/>
          <p:cNvPicPr>
            <a:picLocks noChangeAspect="1"/>
          </p:cNvPicPr>
          <p:nvPr/>
        </p:nvPicPr>
        <p:blipFill rotWithShape="1">
          <a:blip r:embed="rId3"/>
          <a:srcRect l="5540" r="5415" b="-509"/>
          <a:stretch/>
        </p:blipFill>
        <p:spPr>
          <a:xfrm>
            <a:off x="4144254" y="553452"/>
            <a:ext cx="7662735" cy="5029201"/>
          </a:xfrm>
          <a:prstGeom prst="rect">
            <a:avLst/>
          </a:prstGeom>
        </p:spPr>
      </p:pic>
      <p:sp>
        <p:nvSpPr>
          <p:cNvPr id="5" name="Date Placeholder 4"/>
          <p:cNvSpPr>
            <a:spLocks noGrp="1"/>
          </p:cNvSpPr>
          <p:nvPr>
            <p:ph type="dt" sz="half" idx="10"/>
          </p:nvPr>
        </p:nvSpPr>
        <p:spPr/>
        <p:txBody>
          <a:bodyPr/>
          <a:lstStyle/>
          <a:p>
            <a:fld id="{53D35617-DF66-42B4-9FFB-3615F34B0320}" type="datetime1">
              <a:rPr lang="en-US" smtClean="0"/>
              <a:t>7/10/2018</a:t>
            </a:fld>
            <a:endParaRPr lang="en-US" dirty="0"/>
          </a:p>
        </p:txBody>
      </p:sp>
    </p:spTree>
    <p:extLst>
      <p:ext uri="{BB962C8B-B14F-4D97-AF65-F5344CB8AC3E}">
        <p14:creationId xmlns:p14="http://schemas.microsoft.com/office/powerpoint/2010/main" val="2502254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8610" y="4310634"/>
            <a:ext cx="3200400" cy="2322576"/>
          </a:xfrm>
        </p:spPr>
        <p:txBody>
          <a:bodyPr/>
          <a:lstStyle/>
          <a:p>
            <a:pPr algn="ctr"/>
            <a:r>
              <a:rPr lang="en-US" sz="3600" dirty="0"/>
              <a:t>Setting </a:t>
            </a:r>
            <a:r>
              <a:rPr lang="en-US" sz="3600" dirty="0" smtClean="0"/>
              <a:t>your user account </a:t>
            </a:r>
            <a:r>
              <a:rPr lang="en-US" sz="2800" dirty="0" smtClean="0"/>
              <a:t>(continued)</a:t>
            </a:r>
            <a:endParaRPr lang="en-US" sz="3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289" y="581024"/>
            <a:ext cx="6396036" cy="599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6CE26343-531E-48F7-B61D-1ADC8E4ADA30}" type="datetime1">
              <a:rPr lang="en-US" smtClean="0"/>
              <a:t>7/10/2018</a:t>
            </a:fld>
            <a:endParaRPr lang="en-US" dirty="0"/>
          </a:p>
        </p:txBody>
      </p:sp>
    </p:spTree>
    <p:extLst>
      <p:ext uri="{BB962C8B-B14F-4D97-AF65-F5344CB8AC3E}">
        <p14:creationId xmlns:p14="http://schemas.microsoft.com/office/powerpoint/2010/main" val="6895060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8610" y="4310634"/>
            <a:ext cx="3200400" cy="2322576"/>
          </a:xfrm>
        </p:spPr>
        <p:txBody>
          <a:bodyPr/>
          <a:lstStyle/>
          <a:p>
            <a:pPr algn="ctr"/>
            <a:r>
              <a:rPr lang="en-US" sz="3600" dirty="0"/>
              <a:t>Setting your user account </a:t>
            </a:r>
            <a:r>
              <a:rPr lang="en-US" sz="2800" dirty="0"/>
              <a:t>(continued)</a:t>
            </a:r>
            <a:endParaRPr lang="en-US" sz="3600" dirty="0"/>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5861"/>
          <a:stretch/>
        </p:blipFill>
        <p:spPr bwMode="auto">
          <a:xfrm>
            <a:off x="5014913" y="361950"/>
            <a:ext cx="6644277"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88124C54-B5F2-4E9C-9695-1AF5E164ACAB}" type="datetime1">
              <a:rPr lang="en-US" smtClean="0"/>
              <a:t>7/10/2018</a:t>
            </a:fld>
            <a:endParaRPr lang="en-US" dirty="0"/>
          </a:p>
        </p:txBody>
      </p:sp>
      <p:sp>
        <p:nvSpPr>
          <p:cNvPr id="2" name="Rectangle 1"/>
          <p:cNvSpPr/>
          <p:nvPr/>
        </p:nvSpPr>
        <p:spPr>
          <a:xfrm>
            <a:off x="5927558" y="1171075"/>
            <a:ext cx="45719" cy="802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5262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8610" y="4310634"/>
            <a:ext cx="3200400" cy="2322576"/>
          </a:xfrm>
        </p:spPr>
        <p:txBody>
          <a:bodyPr/>
          <a:lstStyle/>
          <a:p>
            <a:pPr algn="ctr"/>
            <a:r>
              <a:rPr lang="en-US" sz="3600" dirty="0"/>
              <a:t>Setting your user account </a:t>
            </a:r>
            <a:r>
              <a:rPr lang="en-US" sz="2800" dirty="0"/>
              <a:t>(continued)</a:t>
            </a:r>
            <a:endParaRPr lang="en-US" sz="3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5" y="290513"/>
            <a:ext cx="5905500" cy="642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59D9E099-FE95-4CD1-8E05-71697EDAFA48}" type="datetime1">
              <a:rPr lang="en-US" smtClean="0"/>
              <a:t>7/10/2018</a:t>
            </a:fld>
            <a:endParaRPr lang="en-US" dirty="0"/>
          </a:p>
        </p:txBody>
      </p:sp>
    </p:spTree>
    <p:extLst>
      <p:ext uri="{BB962C8B-B14F-4D97-AF65-F5344CB8AC3E}">
        <p14:creationId xmlns:p14="http://schemas.microsoft.com/office/powerpoint/2010/main" val="1330409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8610" y="4310634"/>
            <a:ext cx="3200400" cy="2322576"/>
          </a:xfrm>
        </p:spPr>
        <p:txBody>
          <a:bodyPr/>
          <a:lstStyle/>
          <a:p>
            <a:pPr algn="ctr"/>
            <a:r>
              <a:rPr lang="en-US" sz="3600" dirty="0"/>
              <a:t>Setting your user account </a:t>
            </a:r>
            <a:r>
              <a:rPr lang="en-US" sz="2800" dirty="0"/>
              <a:t>(continued)</a:t>
            </a:r>
            <a:endParaRPr lang="en-US" sz="36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063" y="466725"/>
            <a:ext cx="6605268"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96142095-B51E-42E6-A618-083BF74F98A7}" type="datetime1">
              <a:rPr lang="en-US" smtClean="0"/>
              <a:t>7/10/2018</a:t>
            </a:fld>
            <a:endParaRPr lang="en-US" dirty="0"/>
          </a:p>
        </p:txBody>
      </p:sp>
    </p:spTree>
    <p:extLst>
      <p:ext uri="{BB962C8B-B14F-4D97-AF65-F5344CB8AC3E}">
        <p14:creationId xmlns:p14="http://schemas.microsoft.com/office/powerpoint/2010/main" val="2685900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84632" y="868680"/>
            <a:ext cx="3200400" cy="2722245"/>
          </a:xfrm>
        </p:spPr>
        <p:txBody>
          <a:bodyPr>
            <a:noAutofit/>
          </a:bodyPr>
          <a:lstStyle/>
          <a:p>
            <a:pPr algn="ctr"/>
            <a:r>
              <a:rPr lang="en-US" sz="20000" b="1" dirty="0" smtClean="0"/>
              <a:t>10</a:t>
            </a:r>
            <a:endParaRPr lang="en-US" sz="20000" dirty="0"/>
          </a:p>
        </p:txBody>
      </p:sp>
      <p:sp>
        <p:nvSpPr>
          <p:cNvPr id="4" name="Text Placeholder 3"/>
          <p:cNvSpPr>
            <a:spLocks noGrp="1"/>
          </p:cNvSpPr>
          <p:nvPr>
            <p:ph type="body" sz="half" idx="2"/>
          </p:nvPr>
        </p:nvSpPr>
        <p:spPr>
          <a:xfrm>
            <a:off x="308610" y="4310634"/>
            <a:ext cx="3200400" cy="2322576"/>
          </a:xfrm>
        </p:spPr>
        <p:txBody>
          <a:bodyPr/>
          <a:lstStyle/>
          <a:p>
            <a:pPr algn="ctr">
              <a:spcBef>
                <a:spcPts val="0"/>
              </a:spcBef>
              <a:spcAft>
                <a:spcPts val="0"/>
              </a:spcAft>
            </a:pPr>
            <a:r>
              <a:rPr lang="en-US" sz="3600" dirty="0" smtClean="0"/>
              <a:t>Accessing </a:t>
            </a:r>
          </a:p>
          <a:p>
            <a:pPr algn="ctr">
              <a:spcBef>
                <a:spcPts val="0"/>
              </a:spcBef>
              <a:spcAft>
                <a:spcPts val="0"/>
              </a:spcAft>
            </a:pPr>
            <a:r>
              <a:rPr lang="en-US" sz="3600" dirty="0" smtClean="0"/>
              <a:t>grant component</a:t>
            </a:r>
            <a:endParaRPr lang="en-US" sz="3600"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228"/>
          <a:stretch/>
        </p:blipFill>
        <p:spPr bwMode="auto">
          <a:xfrm>
            <a:off x="5033963" y="519112"/>
            <a:ext cx="6757988" cy="2233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963" y="2895599"/>
            <a:ext cx="6748063"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AAF515B4-EC5E-4EB4-95AB-5BB3D834F5F5}" type="datetime1">
              <a:rPr lang="en-US" smtClean="0"/>
              <a:t>7/10/2018</a:t>
            </a:fld>
            <a:endParaRPr lang="en-US" dirty="0"/>
          </a:p>
        </p:txBody>
      </p:sp>
    </p:spTree>
    <p:extLst>
      <p:ext uri="{BB962C8B-B14F-4D97-AF65-F5344CB8AC3E}">
        <p14:creationId xmlns:p14="http://schemas.microsoft.com/office/powerpoint/2010/main" val="1785858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8610" y="4310634"/>
            <a:ext cx="3200400" cy="2322576"/>
          </a:xfrm>
        </p:spPr>
        <p:txBody>
          <a:bodyPr>
            <a:normAutofit/>
          </a:bodyPr>
          <a:lstStyle/>
          <a:p>
            <a:pPr algn="ctr">
              <a:spcBef>
                <a:spcPts val="0"/>
              </a:spcBef>
              <a:spcAft>
                <a:spcPts val="0"/>
              </a:spcAft>
            </a:pPr>
            <a:r>
              <a:rPr lang="en-US" sz="3600" dirty="0"/>
              <a:t>Accessing </a:t>
            </a:r>
          </a:p>
          <a:p>
            <a:pPr algn="ctr">
              <a:spcBef>
                <a:spcPts val="0"/>
              </a:spcBef>
              <a:spcAft>
                <a:spcPts val="0"/>
              </a:spcAft>
            </a:pPr>
            <a:r>
              <a:rPr lang="en-US" sz="3600" dirty="0" smtClean="0"/>
              <a:t>grant component</a:t>
            </a:r>
          </a:p>
          <a:p>
            <a:pPr algn="ctr">
              <a:spcBef>
                <a:spcPts val="0"/>
              </a:spcBef>
              <a:spcAft>
                <a:spcPts val="0"/>
              </a:spcAft>
            </a:pPr>
            <a:r>
              <a:rPr lang="en-US" sz="2800" dirty="0" smtClean="0"/>
              <a:t>(continued</a:t>
            </a:r>
            <a:r>
              <a:rPr lang="en-US" sz="2800" dirty="0"/>
              <a:t>)</a:t>
            </a:r>
            <a:endParaRPr lang="en-US" sz="3600" dirty="0"/>
          </a:p>
          <a:p>
            <a:pPr algn="ctr"/>
            <a:endParaRPr lang="en-US" sz="36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754" b="4968"/>
          <a:stretch/>
        </p:blipFill>
        <p:spPr bwMode="auto">
          <a:xfrm>
            <a:off x="4683608" y="476249"/>
            <a:ext cx="7028616" cy="473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3F6AF873-19E5-433F-BF19-E93C36B4EFF0}" type="datetime1">
              <a:rPr lang="en-US" smtClean="0"/>
              <a:t>7/10/2018</a:t>
            </a:fld>
            <a:endParaRPr lang="en-US" dirty="0"/>
          </a:p>
        </p:txBody>
      </p:sp>
    </p:spTree>
    <p:extLst>
      <p:ext uri="{BB962C8B-B14F-4D97-AF65-F5344CB8AC3E}">
        <p14:creationId xmlns:p14="http://schemas.microsoft.com/office/powerpoint/2010/main" val="35980969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8610" y="4310634"/>
            <a:ext cx="3200400" cy="2322576"/>
          </a:xfrm>
        </p:spPr>
        <p:txBody>
          <a:bodyPr/>
          <a:lstStyle/>
          <a:p>
            <a:pPr algn="ctr">
              <a:spcBef>
                <a:spcPts val="0"/>
              </a:spcBef>
              <a:spcAft>
                <a:spcPts val="0"/>
              </a:spcAft>
            </a:pPr>
            <a:r>
              <a:rPr lang="en-US" sz="3600" dirty="0"/>
              <a:t>Accessing </a:t>
            </a:r>
          </a:p>
          <a:p>
            <a:pPr algn="ctr">
              <a:spcBef>
                <a:spcPts val="0"/>
              </a:spcBef>
              <a:spcAft>
                <a:spcPts val="0"/>
              </a:spcAft>
            </a:pPr>
            <a:r>
              <a:rPr lang="en-US" sz="3600" dirty="0"/>
              <a:t>grant component</a:t>
            </a:r>
          </a:p>
          <a:p>
            <a:pPr algn="ctr">
              <a:spcBef>
                <a:spcPts val="0"/>
              </a:spcBef>
              <a:spcAft>
                <a:spcPts val="0"/>
              </a:spcAft>
            </a:pPr>
            <a:r>
              <a:rPr lang="en-US" sz="2800" dirty="0"/>
              <a:t>(continued)</a:t>
            </a:r>
            <a:endParaRPr lang="en-US" sz="3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924" y="266699"/>
            <a:ext cx="6067425" cy="649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D7B5CB53-EEF8-4090-A7CA-000F056B8C3C}" type="datetime1">
              <a:rPr lang="en-US" smtClean="0"/>
              <a:t>7/10/2018</a:t>
            </a:fld>
            <a:endParaRPr lang="en-US" dirty="0"/>
          </a:p>
        </p:txBody>
      </p:sp>
    </p:spTree>
    <p:extLst>
      <p:ext uri="{BB962C8B-B14F-4D97-AF65-F5344CB8AC3E}">
        <p14:creationId xmlns:p14="http://schemas.microsoft.com/office/powerpoint/2010/main" val="13427365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8610" y="4310634"/>
            <a:ext cx="3200400" cy="2322576"/>
          </a:xfrm>
        </p:spPr>
        <p:txBody>
          <a:bodyPr/>
          <a:lstStyle/>
          <a:p>
            <a:pPr algn="ctr">
              <a:spcBef>
                <a:spcPts val="0"/>
              </a:spcBef>
              <a:spcAft>
                <a:spcPts val="0"/>
              </a:spcAft>
            </a:pPr>
            <a:r>
              <a:rPr lang="en-US" sz="3600" dirty="0"/>
              <a:t>Accessing </a:t>
            </a:r>
          </a:p>
          <a:p>
            <a:pPr algn="ctr">
              <a:spcBef>
                <a:spcPts val="0"/>
              </a:spcBef>
              <a:spcAft>
                <a:spcPts val="0"/>
              </a:spcAft>
            </a:pPr>
            <a:r>
              <a:rPr lang="en-US" sz="3600" dirty="0"/>
              <a:t>grant component</a:t>
            </a:r>
          </a:p>
          <a:p>
            <a:pPr algn="ctr">
              <a:spcBef>
                <a:spcPts val="0"/>
              </a:spcBef>
              <a:spcAft>
                <a:spcPts val="0"/>
              </a:spcAft>
            </a:pPr>
            <a:r>
              <a:rPr lang="en-US" sz="2800" dirty="0"/>
              <a:t>(continued)</a:t>
            </a:r>
            <a:endParaRPr lang="en-US" sz="3600" dirty="0"/>
          </a:p>
        </p:txBody>
      </p:sp>
      <p:sp>
        <p:nvSpPr>
          <p:cNvPr id="2" name="TextBox 1"/>
          <p:cNvSpPr txBox="1"/>
          <p:nvPr/>
        </p:nvSpPr>
        <p:spPr>
          <a:xfrm>
            <a:off x="5162550" y="685800"/>
            <a:ext cx="6486525" cy="5539978"/>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Once you have submitted your application as “complete,” your principal will receive a copy for review and approval.</a:t>
            </a:r>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1600" dirty="0" smtClean="0"/>
              <a:t>You principal will also need a user account to review and approve your grant application.  He/she will follow the same steps as you did to set up, except they will not answer the “I am teacher” question with a yes.  </a:t>
            </a: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Once your principal has set up his/her user account, reviewed your application and approved, you will be able to see their approval.  Also, the “admin” approval indicates that the Foundation team has approved it to go to the judging phase of the grant process.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dirty="0" smtClean="0"/>
              <a:t>It is your responsibility to let your principal know you are applying for a Foundation grant, and to let him/her know they will receive a copy via email for approval.  Also let them know the Foundation team is available to assist with setting up and/or updating their user account.</a:t>
            </a:r>
            <a:endParaRPr lang="en-US" sz="16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623" b="28718"/>
          <a:stretch/>
        </p:blipFill>
        <p:spPr bwMode="auto">
          <a:xfrm>
            <a:off x="5391150" y="1333500"/>
            <a:ext cx="58578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113" y="3757613"/>
            <a:ext cx="6069781" cy="119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p:txBody>
          <a:bodyPr/>
          <a:lstStyle/>
          <a:p>
            <a:fld id="{E007FB3F-8BCB-4574-9978-9E6E22F8183E}" type="datetime1">
              <a:rPr lang="en-US" smtClean="0"/>
              <a:t>7/10/2018</a:t>
            </a:fld>
            <a:endParaRPr lang="en-US" dirty="0"/>
          </a:p>
        </p:txBody>
      </p:sp>
    </p:spTree>
    <p:extLst>
      <p:ext uri="{BB962C8B-B14F-4D97-AF65-F5344CB8AC3E}">
        <p14:creationId xmlns:p14="http://schemas.microsoft.com/office/powerpoint/2010/main" val="559939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864065"/>
            <a:ext cx="3200400" cy="2869735"/>
          </a:xfrm>
        </p:spPr>
        <p:txBody>
          <a:bodyPr>
            <a:noAutofit/>
          </a:bodyPr>
          <a:lstStyle/>
          <a:p>
            <a:pPr algn="ctr"/>
            <a:r>
              <a:rPr lang="en-US" sz="20000" dirty="0"/>
              <a:t>9</a:t>
            </a:r>
            <a:endParaRPr lang="en-US" sz="20000" dirty="0"/>
          </a:p>
        </p:txBody>
      </p:sp>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8504" r="11340"/>
          <a:stretch/>
        </p:blipFill>
        <p:spPr>
          <a:xfrm>
            <a:off x="5284956" y="1114425"/>
            <a:ext cx="6023945" cy="4152900"/>
          </a:xfrm>
          <a:prstGeom prst="rect">
            <a:avLst/>
          </a:prstGeom>
          <a:ln>
            <a:noFill/>
          </a:ln>
          <a:effectLst>
            <a:softEdge rad="112500"/>
          </a:effectLst>
        </p:spPr>
      </p:pic>
      <p:sp>
        <p:nvSpPr>
          <p:cNvPr id="4" name="Text Placeholder 3"/>
          <p:cNvSpPr>
            <a:spLocks noGrp="1"/>
          </p:cNvSpPr>
          <p:nvPr>
            <p:ph type="body" sz="half" idx="2"/>
          </p:nvPr>
        </p:nvSpPr>
        <p:spPr>
          <a:xfrm>
            <a:off x="594846" y="4216367"/>
            <a:ext cx="3200400" cy="2317783"/>
          </a:xfrm>
        </p:spPr>
        <p:txBody>
          <a:bodyPr>
            <a:noAutofit/>
          </a:bodyPr>
          <a:lstStyle/>
          <a:p>
            <a:pPr algn="ctr"/>
            <a:r>
              <a:rPr lang="en-US" sz="3600" dirty="0" smtClean="0"/>
              <a:t>Judging</a:t>
            </a:r>
            <a:endParaRPr lang="en-US" sz="3600" dirty="0"/>
          </a:p>
        </p:txBody>
      </p:sp>
      <p:sp>
        <p:nvSpPr>
          <p:cNvPr id="7" name="TextBox 6"/>
          <p:cNvSpPr txBox="1"/>
          <p:nvPr/>
        </p:nvSpPr>
        <p:spPr>
          <a:xfrm>
            <a:off x="5372100" y="5343525"/>
            <a:ext cx="6000750" cy="923330"/>
          </a:xfrm>
          <a:prstGeom prst="rect">
            <a:avLst/>
          </a:prstGeom>
          <a:noFill/>
        </p:spPr>
        <p:txBody>
          <a:bodyPr wrap="square" rtlCol="0">
            <a:spAutoFit/>
          </a:bodyPr>
          <a:lstStyle/>
          <a:p>
            <a:r>
              <a:rPr lang="en-US" dirty="0" smtClean="0"/>
              <a:t>Who judges your grant applications - bankers, educators, IT professionals, volunteer parents, grant writers</a:t>
            </a:r>
            <a:r>
              <a:rPr lang="en-US" dirty="0"/>
              <a:t>, retired </a:t>
            </a:r>
            <a:r>
              <a:rPr lang="en-US" dirty="0" smtClean="0"/>
              <a:t>businessmen, utility / hospital executives ...</a:t>
            </a:r>
            <a:endParaRPr lang="en-US" dirty="0"/>
          </a:p>
        </p:txBody>
      </p:sp>
      <p:sp>
        <p:nvSpPr>
          <p:cNvPr id="5" name="Date Placeholder 4"/>
          <p:cNvSpPr>
            <a:spLocks noGrp="1"/>
          </p:cNvSpPr>
          <p:nvPr>
            <p:ph type="dt" sz="half" idx="10"/>
          </p:nvPr>
        </p:nvSpPr>
        <p:spPr/>
        <p:txBody>
          <a:bodyPr/>
          <a:lstStyle/>
          <a:p>
            <a:fld id="{719865E7-0EA6-41A1-BBAE-C51997231AD1}" type="datetime1">
              <a:rPr lang="en-US" smtClean="0"/>
              <a:t>7/10/2018</a:t>
            </a:fld>
            <a:endParaRPr lang="en-US" dirty="0"/>
          </a:p>
        </p:txBody>
      </p:sp>
    </p:spTree>
    <p:extLst>
      <p:ext uri="{BB962C8B-B14F-4D97-AF65-F5344CB8AC3E}">
        <p14:creationId xmlns:p14="http://schemas.microsoft.com/office/powerpoint/2010/main" val="2649604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8927" y="1802849"/>
            <a:ext cx="8200821" cy="3785652"/>
          </a:xfrm>
          <a:prstGeom prst="rect">
            <a:avLst/>
          </a:prstGeom>
          <a:noFill/>
        </p:spPr>
        <p:txBody>
          <a:bodyPr wrap="square" rtlCol="0">
            <a:spAutoFit/>
          </a:bodyPr>
          <a:lstStyle/>
          <a:p>
            <a:endParaRPr lang="en-US" sz="1200" dirty="0"/>
          </a:p>
          <a:p>
            <a:r>
              <a:rPr lang="en-US" sz="2800" b="1" dirty="0" smtClean="0"/>
              <a:t>What is the funder’s guiding mission?</a:t>
            </a:r>
          </a:p>
          <a:p>
            <a:pPr marL="285750" indent="-285750">
              <a:buFont typeface="Wingdings" panose="05000000000000000000" pitchFamily="2" charset="2"/>
              <a:buChar char="Ø"/>
            </a:pPr>
            <a:r>
              <a:rPr lang="en-US" sz="2400" dirty="0" smtClean="0"/>
              <a:t>Broad areas of interest</a:t>
            </a:r>
          </a:p>
          <a:p>
            <a:pPr marL="285750" indent="-285750">
              <a:buFont typeface="Wingdings" panose="05000000000000000000" pitchFamily="2" charset="2"/>
              <a:buChar char="Ø"/>
            </a:pPr>
            <a:r>
              <a:rPr lang="en-US" sz="2400" dirty="0" smtClean="0"/>
              <a:t>Specific focus</a:t>
            </a:r>
          </a:p>
          <a:p>
            <a:endParaRPr lang="en-US" sz="2800" b="1" dirty="0" smtClean="0"/>
          </a:p>
          <a:p>
            <a:r>
              <a:rPr lang="en-US" sz="2800" b="1" dirty="0" smtClean="0"/>
              <a:t>Where do they fund projects?</a:t>
            </a:r>
          </a:p>
          <a:p>
            <a:pPr marL="285750" indent="-285750">
              <a:buFont typeface="Wingdings" panose="05000000000000000000" pitchFamily="2" charset="2"/>
              <a:buChar char="Ø"/>
            </a:pPr>
            <a:r>
              <a:rPr lang="en-US" sz="2400" dirty="0" smtClean="0"/>
              <a:t>Nationally</a:t>
            </a:r>
          </a:p>
          <a:p>
            <a:pPr marL="285750" indent="-285750">
              <a:buFont typeface="Wingdings" panose="05000000000000000000" pitchFamily="2" charset="2"/>
              <a:buChar char="Ø"/>
            </a:pPr>
            <a:r>
              <a:rPr lang="en-US" sz="2400" dirty="0" smtClean="0"/>
              <a:t>Regionally</a:t>
            </a:r>
          </a:p>
          <a:p>
            <a:pPr marL="285750" indent="-285750">
              <a:buFont typeface="Wingdings" panose="05000000000000000000" pitchFamily="2" charset="2"/>
              <a:buChar char="Ø"/>
            </a:pPr>
            <a:r>
              <a:rPr lang="en-US" sz="2400" dirty="0" smtClean="0"/>
              <a:t>Locally</a:t>
            </a:r>
          </a:p>
          <a:p>
            <a:endParaRPr lang="en-US" dirty="0"/>
          </a:p>
        </p:txBody>
      </p:sp>
      <p:sp>
        <p:nvSpPr>
          <p:cNvPr id="9" name="Title 1"/>
          <p:cNvSpPr txBox="1">
            <a:spLocks/>
          </p:cNvSpPr>
          <p:nvPr/>
        </p:nvSpPr>
        <p:spPr>
          <a:xfrm>
            <a:off x="1097011" y="695325"/>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Know Your Audience</a:t>
            </a:r>
            <a:endParaRPr lang="en-US" dirty="0">
              <a:solidFill>
                <a:schemeClr val="bg1"/>
              </a:solidFill>
            </a:endParaRPr>
          </a:p>
        </p:txBody>
      </p:sp>
      <p:sp>
        <p:nvSpPr>
          <p:cNvPr id="3" name="Date Placeholder 2"/>
          <p:cNvSpPr>
            <a:spLocks noGrp="1"/>
          </p:cNvSpPr>
          <p:nvPr>
            <p:ph type="dt" sz="half" idx="10"/>
          </p:nvPr>
        </p:nvSpPr>
        <p:spPr/>
        <p:txBody>
          <a:bodyPr/>
          <a:lstStyle/>
          <a:p>
            <a:fld id="{4C3C83AE-8179-4574-B07D-77A6E36BAC9C}" type="datetime1">
              <a:rPr lang="en-US" smtClean="0"/>
              <a:t>7/10/2018</a:t>
            </a:fld>
            <a:endParaRPr lang="en-US" dirty="0"/>
          </a:p>
        </p:txBody>
      </p:sp>
    </p:spTree>
    <p:extLst>
      <p:ext uri="{BB962C8B-B14F-4D97-AF65-F5344CB8AC3E}">
        <p14:creationId xmlns:p14="http://schemas.microsoft.com/office/powerpoint/2010/main" val="4187638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28927" y="1802849"/>
            <a:ext cx="9934373" cy="4431983"/>
          </a:xfrm>
          <a:prstGeom prst="rect">
            <a:avLst/>
          </a:prstGeom>
          <a:noFill/>
        </p:spPr>
        <p:txBody>
          <a:bodyPr wrap="square" rtlCol="0">
            <a:spAutoFit/>
          </a:bodyPr>
          <a:lstStyle/>
          <a:p>
            <a:endParaRPr lang="en-US" sz="1200" dirty="0"/>
          </a:p>
          <a:p>
            <a:r>
              <a:rPr lang="en-US" sz="2800" b="1" dirty="0" smtClean="0"/>
              <a:t>Who are the judges?</a:t>
            </a:r>
          </a:p>
          <a:p>
            <a:pPr marL="342900" indent="-342900">
              <a:buFont typeface="Wingdings" panose="05000000000000000000" pitchFamily="2" charset="2"/>
              <a:buChar char="Ø"/>
            </a:pPr>
            <a:r>
              <a:rPr lang="en-US" sz="2400" dirty="0" smtClean="0"/>
              <a:t>Volunteers from the following fields:  bankers</a:t>
            </a:r>
            <a:r>
              <a:rPr lang="en-US" sz="2400" dirty="0"/>
              <a:t>, educators, IT professionals, volunteer parents, grant writers, retired businessmen, utility / hospital </a:t>
            </a:r>
            <a:r>
              <a:rPr lang="en-US" sz="2400" dirty="0" smtClean="0"/>
              <a:t>executives, etc.</a:t>
            </a:r>
          </a:p>
          <a:p>
            <a:endParaRPr lang="en-US" sz="2800" b="1" dirty="0" smtClean="0"/>
          </a:p>
          <a:p>
            <a:r>
              <a:rPr lang="en-US" sz="2800" b="1" dirty="0" smtClean="0"/>
              <a:t>What do they look for?</a:t>
            </a:r>
          </a:p>
          <a:p>
            <a:pPr marL="285750" indent="-285750">
              <a:buFont typeface="Wingdings" panose="05000000000000000000" pitchFamily="2" charset="2"/>
              <a:buChar char="Ø"/>
            </a:pPr>
            <a:r>
              <a:rPr lang="en-US" sz="2400" dirty="0" smtClean="0"/>
              <a:t>Well-written grant application – grammar, punctuation, etc.</a:t>
            </a:r>
          </a:p>
          <a:p>
            <a:pPr marL="285750" indent="-285750">
              <a:buFont typeface="Wingdings" panose="05000000000000000000" pitchFamily="2" charset="2"/>
              <a:buChar char="Ø"/>
            </a:pPr>
            <a:r>
              <a:rPr lang="en-US" sz="2400" dirty="0" smtClean="0"/>
              <a:t>Applications that they understand – if they are not educators, they may not understand your education acronyms</a:t>
            </a:r>
          </a:p>
          <a:p>
            <a:pPr marL="285750" indent="-285750">
              <a:buFont typeface="Wingdings" panose="05000000000000000000" pitchFamily="2" charset="2"/>
              <a:buChar char="Ø"/>
            </a:pPr>
            <a:r>
              <a:rPr lang="en-US" sz="2400" dirty="0" smtClean="0"/>
              <a:t>Applications that can be easily scored using the grant rubric</a:t>
            </a:r>
          </a:p>
          <a:p>
            <a:endParaRPr lang="en-US" dirty="0"/>
          </a:p>
        </p:txBody>
      </p:sp>
      <p:sp>
        <p:nvSpPr>
          <p:cNvPr id="9" name="Title 1"/>
          <p:cNvSpPr txBox="1">
            <a:spLocks/>
          </p:cNvSpPr>
          <p:nvPr/>
        </p:nvSpPr>
        <p:spPr>
          <a:xfrm>
            <a:off x="1106536" y="685800"/>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Know The Judging Process</a:t>
            </a:r>
            <a:endParaRPr lang="en-US" dirty="0">
              <a:solidFill>
                <a:schemeClr val="bg1"/>
              </a:solidFill>
            </a:endParaRPr>
          </a:p>
        </p:txBody>
      </p:sp>
      <p:sp>
        <p:nvSpPr>
          <p:cNvPr id="3" name="Date Placeholder 2"/>
          <p:cNvSpPr>
            <a:spLocks noGrp="1"/>
          </p:cNvSpPr>
          <p:nvPr>
            <p:ph type="dt" sz="half" idx="10"/>
          </p:nvPr>
        </p:nvSpPr>
        <p:spPr/>
        <p:txBody>
          <a:bodyPr/>
          <a:lstStyle/>
          <a:p>
            <a:fld id="{CC7D901D-7FD1-44CB-A753-A29AA6ECA1EC}" type="datetime1">
              <a:rPr lang="en-US" smtClean="0"/>
              <a:t>7/10/2018</a:t>
            </a:fld>
            <a:endParaRPr lang="en-US" dirty="0"/>
          </a:p>
        </p:txBody>
      </p:sp>
    </p:spTree>
    <p:extLst>
      <p:ext uri="{BB962C8B-B14F-4D97-AF65-F5344CB8AC3E}">
        <p14:creationId xmlns:p14="http://schemas.microsoft.com/office/powerpoint/2010/main" val="1423858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16061" y="676275"/>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Timeline Sample</a:t>
            </a:r>
            <a:endParaRPr lang="en-US" dirty="0">
              <a:solidFill>
                <a:schemeClr val="bg1"/>
              </a:solidFill>
            </a:endParaRPr>
          </a:p>
        </p:txBody>
      </p:sp>
      <p:sp>
        <p:nvSpPr>
          <p:cNvPr id="5" name="TextBox 4"/>
          <p:cNvSpPr txBox="1"/>
          <p:nvPr/>
        </p:nvSpPr>
        <p:spPr>
          <a:xfrm>
            <a:off x="1058911" y="1743073"/>
            <a:ext cx="10047239" cy="4524315"/>
          </a:xfrm>
          <a:prstGeom prst="rect">
            <a:avLst/>
          </a:prstGeom>
          <a:noFill/>
        </p:spPr>
        <p:txBody>
          <a:bodyPr wrap="square" rtlCol="0">
            <a:spAutoFit/>
          </a:bodyPr>
          <a:lstStyle/>
          <a:p>
            <a:r>
              <a:rPr lang="en-US" sz="2400" b="1" dirty="0"/>
              <a:t>June </a:t>
            </a:r>
            <a:r>
              <a:rPr lang="en-US" sz="2400" b="1" dirty="0" smtClean="0"/>
              <a:t>2018:  </a:t>
            </a:r>
            <a:r>
              <a:rPr lang="en-US" sz="2400" dirty="0" smtClean="0"/>
              <a:t>Research, write, proof submit grant application</a:t>
            </a:r>
          </a:p>
          <a:p>
            <a:r>
              <a:rPr lang="en-US" sz="2400" b="1" dirty="0" smtClean="0"/>
              <a:t>October/November2018:  </a:t>
            </a:r>
            <a:r>
              <a:rPr lang="en-US" sz="2400" dirty="0"/>
              <a:t>R</a:t>
            </a:r>
            <a:r>
              <a:rPr lang="en-US" sz="2400" dirty="0" smtClean="0"/>
              <a:t>eceive </a:t>
            </a:r>
            <a:r>
              <a:rPr lang="en-US" sz="2400" dirty="0"/>
              <a:t>grant </a:t>
            </a:r>
            <a:r>
              <a:rPr lang="en-US" sz="2400" dirty="0" smtClean="0"/>
              <a:t>money </a:t>
            </a:r>
            <a:r>
              <a:rPr lang="en-US" sz="2400" dirty="0"/>
              <a:t>and </a:t>
            </a:r>
            <a:r>
              <a:rPr lang="en-US" sz="2400" dirty="0" smtClean="0"/>
              <a:t>place supplies and equipment orders </a:t>
            </a:r>
          </a:p>
          <a:p>
            <a:r>
              <a:rPr lang="en-US" sz="2400" b="1" dirty="0" smtClean="0"/>
              <a:t>October/November 2018:  </a:t>
            </a:r>
            <a:r>
              <a:rPr lang="en-US" sz="2400" dirty="0" smtClean="0"/>
              <a:t>Conduct pre-test measurement tool </a:t>
            </a:r>
            <a:r>
              <a:rPr lang="en-US" sz="2400" dirty="0"/>
              <a:t>(if applicable)</a:t>
            </a:r>
          </a:p>
          <a:p>
            <a:r>
              <a:rPr lang="en-US" sz="2400" b="1" dirty="0" smtClean="0"/>
              <a:t>November 2018:  </a:t>
            </a:r>
            <a:r>
              <a:rPr lang="en-US" sz="2400" dirty="0" smtClean="0"/>
              <a:t>Receive supplies, equipment, etc.</a:t>
            </a:r>
          </a:p>
          <a:p>
            <a:r>
              <a:rPr lang="en-US" sz="2400" b="1" dirty="0" smtClean="0"/>
              <a:t>December 2018:  </a:t>
            </a:r>
            <a:r>
              <a:rPr lang="en-US" sz="2400" dirty="0" smtClean="0"/>
              <a:t>Implement project (give specifics)</a:t>
            </a:r>
          </a:p>
          <a:p>
            <a:r>
              <a:rPr lang="en-US" sz="2400" b="1" dirty="0" smtClean="0"/>
              <a:t>December </a:t>
            </a:r>
            <a:r>
              <a:rPr lang="en-US" sz="2400" b="1" dirty="0"/>
              <a:t>6</a:t>
            </a:r>
            <a:r>
              <a:rPr lang="en-US" sz="2400" b="1" dirty="0" smtClean="0"/>
              <a:t>, 2018:  Expend</a:t>
            </a:r>
            <a:r>
              <a:rPr lang="en-US" sz="2400" dirty="0" smtClean="0"/>
              <a:t> ALL grant money</a:t>
            </a:r>
          </a:p>
          <a:p>
            <a:r>
              <a:rPr lang="en-US" sz="2400" b="1" dirty="0" smtClean="0"/>
              <a:t>December 13, 2018:  </a:t>
            </a:r>
            <a:r>
              <a:rPr lang="en-US" sz="2400" dirty="0" smtClean="0"/>
              <a:t>Submit </a:t>
            </a:r>
            <a:r>
              <a:rPr lang="en-US" sz="2400" b="1" dirty="0" smtClean="0"/>
              <a:t>expense summary </a:t>
            </a:r>
            <a:r>
              <a:rPr lang="en-US" sz="2400" dirty="0" smtClean="0"/>
              <a:t>with backup documents (include invoices/check copies) and return any unspent grant money</a:t>
            </a:r>
          </a:p>
          <a:p>
            <a:r>
              <a:rPr lang="en-US" sz="2400" b="1" dirty="0" smtClean="0"/>
              <a:t>January – April 2019:  </a:t>
            </a:r>
            <a:r>
              <a:rPr lang="en-US" sz="2400" dirty="0"/>
              <a:t>C</a:t>
            </a:r>
            <a:r>
              <a:rPr lang="en-US" sz="2400" dirty="0" smtClean="0"/>
              <a:t>ontinue project and give specifics details (if applicable)</a:t>
            </a:r>
          </a:p>
          <a:p>
            <a:r>
              <a:rPr lang="en-US" sz="2400" b="1" dirty="0" smtClean="0"/>
              <a:t>April 2019:  </a:t>
            </a:r>
            <a:r>
              <a:rPr lang="en-US" sz="2400" dirty="0"/>
              <a:t>C</a:t>
            </a:r>
            <a:r>
              <a:rPr lang="en-US" sz="2400" dirty="0" smtClean="0"/>
              <a:t>onduct post-test measurement tool (if applicable)</a:t>
            </a:r>
          </a:p>
          <a:p>
            <a:r>
              <a:rPr lang="en-US" sz="2400" b="1" dirty="0" smtClean="0"/>
              <a:t>May 17, 2019:  </a:t>
            </a:r>
            <a:r>
              <a:rPr lang="en-US" sz="2400" dirty="0" smtClean="0"/>
              <a:t>Submit </a:t>
            </a:r>
            <a:r>
              <a:rPr lang="en-US" sz="2400" b="1" dirty="0" smtClean="0"/>
              <a:t>final evaluation</a:t>
            </a:r>
            <a:endParaRPr lang="en-US" sz="3200" b="1" dirty="0"/>
          </a:p>
        </p:txBody>
      </p:sp>
      <p:sp>
        <p:nvSpPr>
          <p:cNvPr id="3" name="Date Placeholder 2"/>
          <p:cNvSpPr>
            <a:spLocks noGrp="1"/>
          </p:cNvSpPr>
          <p:nvPr>
            <p:ph type="dt" sz="half" idx="10"/>
          </p:nvPr>
        </p:nvSpPr>
        <p:spPr/>
        <p:txBody>
          <a:bodyPr/>
          <a:lstStyle/>
          <a:p>
            <a:fld id="{CF05AE10-E776-4EE0-9347-16BE6B9286FF}" type="datetime1">
              <a:rPr lang="en-US" smtClean="0"/>
              <a:t>7/10/2018</a:t>
            </a:fld>
            <a:endParaRPr lang="en-US" dirty="0"/>
          </a:p>
        </p:txBody>
      </p:sp>
    </p:spTree>
    <p:extLst>
      <p:ext uri="{BB962C8B-B14F-4D97-AF65-F5344CB8AC3E}">
        <p14:creationId xmlns:p14="http://schemas.microsoft.com/office/powerpoint/2010/main" val="33789306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free Question and Answer clipart"/>
          <p:cNvPicPr>
            <a:picLocks noChangeAspect="1" noChangeArrowheads="1"/>
          </p:cNvPicPr>
          <p:nvPr/>
        </p:nvPicPr>
        <p:blipFill rotWithShape="1">
          <a:blip r:embed="rId3">
            <a:extLst>
              <a:ext uri="{28A0092B-C50C-407E-A947-70E740481C1C}">
                <a14:useLocalDpi xmlns:a14="http://schemas.microsoft.com/office/drawing/2010/main" val="0"/>
              </a:ext>
            </a:extLst>
          </a:blip>
          <a:srcRect b="17400"/>
          <a:stretch/>
        </p:blipFill>
        <p:spPr bwMode="auto">
          <a:xfrm>
            <a:off x="3311525" y="1154112"/>
            <a:ext cx="5575300" cy="4143571"/>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fld id="{FFC93558-E64A-4CDC-80AE-CD962CFF6B56}" type="datetime1">
              <a:rPr lang="en-US" smtClean="0"/>
              <a:t>7/10/2018</a:t>
            </a:fld>
            <a:endParaRPr lang="en-US" dirty="0"/>
          </a:p>
        </p:txBody>
      </p:sp>
    </p:spTree>
    <p:extLst>
      <p:ext uri="{BB962C8B-B14F-4D97-AF65-F5344CB8AC3E}">
        <p14:creationId xmlns:p14="http://schemas.microsoft.com/office/powerpoint/2010/main" val="9659135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60188" y="1389369"/>
            <a:ext cx="4593373" cy="3416320"/>
          </a:xfrm>
          <a:prstGeom prst="rect">
            <a:avLst/>
          </a:prstGeom>
          <a:noFill/>
        </p:spPr>
        <p:txBody>
          <a:bodyPr wrap="square" rtlCol="0">
            <a:spAutoFit/>
          </a:bodyPr>
          <a:lstStyle/>
          <a:p>
            <a:pPr algn="ctr"/>
            <a:r>
              <a:rPr lang="en-US" sz="3600" dirty="0" smtClean="0"/>
              <a:t>Thank you for all you do for our students!</a:t>
            </a:r>
          </a:p>
          <a:p>
            <a:pPr algn="ctr"/>
            <a:endParaRPr lang="en-US" sz="3600" dirty="0"/>
          </a:p>
          <a:p>
            <a:pPr algn="ctr"/>
            <a:r>
              <a:rPr lang="en-US" sz="3600" dirty="0" smtClean="0"/>
              <a:t>We want you to be the next grant winner</a:t>
            </a:r>
            <a:r>
              <a:rPr lang="en-US" sz="3600" smtClean="0"/>
              <a:t>!  </a:t>
            </a:r>
            <a:endParaRPr lang="en-US" sz="3600" dirty="0" smtClean="0"/>
          </a:p>
          <a:p>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958" y="1185955"/>
            <a:ext cx="4860716" cy="364553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Date Placeholder 4"/>
          <p:cNvSpPr>
            <a:spLocks noGrp="1"/>
          </p:cNvSpPr>
          <p:nvPr>
            <p:ph type="dt" sz="half" idx="10"/>
          </p:nvPr>
        </p:nvSpPr>
        <p:spPr/>
        <p:txBody>
          <a:bodyPr/>
          <a:lstStyle/>
          <a:p>
            <a:fld id="{7AB1682F-FC2B-48A9-908F-CA3E665634AF}" type="datetime1">
              <a:rPr lang="en-US" smtClean="0"/>
              <a:t>7/10/2018</a:t>
            </a:fld>
            <a:endParaRPr lang="en-US" dirty="0"/>
          </a:p>
        </p:txBody>
      </p:sp>
    </p:spTree>
    <p:extLst>
      <p:ext uri="{BB962C8B-B14F-4D97-AF65-F5344CB8AC3E}">
        <p14:creationId xmlns:p14="http://schemas.microsoft.com/office/powerpoint/2010/main" val="2084118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897255"/>
            <a:ext cx="3200400" cy="2541270"/>
          </a:xfrm>
        </p:spPr>
        <p:txBody>
          <a:bodyPr>
            <a:noAutofit/>
          </a:bodyPr>
          <a:lstStyle/>
          <a:p>
            <a:pPr algn="ctr"/>
            <a:r>
              <a:rPr lang="en-US" sz="20000" b="1" dirty="0"/>
              <a:t>2</a:t>
            </a:r>
            <a:endParaRPr lang="en-US" sz="20000" dirty="0"/>
          </a:p>
        </p:txBody>
      </p:sp>
      <p:pic>
        <p:nvPicPr>
          <p:cNvPr id="5" name="Content Placeholder 4" descr="Picture_37.p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2434" y="1138515"/>
            <a:ext cx="6349207" cy="4444445"/>
          </a:xfrm>
          <a:prstGeom prst="rect">
            <a:avLst/>
          </a:prstGeom>
          <a:ln>
            <a:noFill/>
          </a:ln>
          <a:effectLst>
            <a:softEdge rad="112500"/>
          </a:effectLst>
        </p:spPr>
      </p:pic>
      <p:sp>
        <p:nvSpPr>
          <p:cNvPr id="4" name="Text Placeholder 3"/>
          <p:cNvSpPr>
            <a:spLocks noGrp="1"/>
          </p:cNvSpPr>
          <p:nvPr>
            <p:ph type="body" sz="half" idx="2"/>
          </p:nvPr>
        </p:nvSpPr>
        <p:spPr>
          <a:xfrm>
            <a:off x="594360" y="4215384"/>
            <a:ext cx="3200400" cy="2148840"/>
          </a:xfrm>
        </p:spPr>
        <p:txBody>
          <a:bodyPr>
            <a:normAutofit/>
          </a:bodyPr>
          <a:lstStyle/>
          <a:p>
            <a:pPr algn="ctr"/>
            <a:r>
              <a:rPr lang="en-US" sz="3600" dirty="0" smtClean="0"/>
              <a:t>Statement</a:t>
            </a:r>
          </a:p>
          <a:p>
            <a:pPr algn="ctr"/>
            <a:r>
              <a:rPr lang="en-US" sz="3600" dirty="0" smtClean="0"/>
              <a:t>of </a:t>
            </a:r>
          </a:p>
          <a:p>
            <a:pPr algn="ctr"/>
            <a:r>
              <a:rPr lang="en-US" sz="3600" dirty="0"/>
              <a:t>N</a:t>
            </a:r>
            <a:r>
              <a:rPr lang="en-US" sz="3600" dirty="0" smtClean="0"/>
              <a:t>eed</a:t>
            </a:r>
          </a:p>
          <a:p>
            <a:endParaRPr lang="en-US" dirty="0"/>
          </a:p>
        </p:txBody>
      </p:sp>
      <p:sp>
        <p:nvSpPr>
          <p:cNvPr id="6" name="Date Placeholder 5"/>
          <p:cNvSpPr>
            <a:spLocks noGrp="1"/>
          </p:cNvSpPr>
          <p:nvPr>
            <p:ph type="dt" sz="half" idx="10"/>
          </p:nvPr>
        </p:nvSpPr>
        <p:spPr/>
        <p:txBody>
          <a:bodyPr/>
          <a:lstStyle/>
          <a:p>
            <a:fld id="{D2323C1D-20E6-4B8D-B8D6-23BAEC0213A5}" type="datetime1">
              <a:rPr lang="en-US" smtClean="0"/>
              <a:t>7/10/2018</a:t>
            </a:fld>
            <a:endParaRPr lang="en-US" dirty="0"/>
          </a:p>
        </p:txBody>
      </p:sp>
    </p:spTree>
    <p:extLst>
      <p:ext uri="{BB962C8B-B14F-4D97-AF65-F5344CB8AC3E}">
        <p14:creationId xmlns:p14="http://schemas.microsoft.com/office/powerpoint/2010/main" val="2172491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536" y="666750"/>
            <a:ext cx="9980564" cy="889635"/>
          </a:xfrm>
          <a:solidFill>
            <a:srgbClr val="F76529"/>
          </a:solidFill>
        </p:spPr>
        <p:txBody>
          <a:bodyPr/>
          <a:lstStyle/>
          <a:p>
            <a:r>
              <a:rPr lang="en-US" dirty="0" smtClean="0">
                <a:solidFill>
                  <a:schemeClr val="bg1"/>
                </a:solidFill>
              </a:rPr>
              <a:t>Statement of Need</a:t>
            </a:r>
            <a:endParaRPr lang="en-US" dirty="0">
              <a:solidFill>
                <a:schemeClr val="bg1"/>
              </a:solidFill>
            </a:endParaRPr>
          </a:p>
        </p:txBody>
      </p:sp>
      <p:sp>
        <p:nvSpPr>
          <p:cNvPr id="3" name="TextBox 2"/>
          <p:cNvSpPr txBox="1"/>
          <p:nvPr/>
        </p:nvSpPr>
        <p:spPr>
          <a:xfrm>
            <a:off x="1182736" y="1767787"/>
            <a:ext cx="9961514" cy="4308872"/>
          </a:xfrm>
          <a:prstGeom prst="rect">
            <a:avLst/>
          </a:prstGeom>
          <a:noFill/>
        </p:spPr>
        <p:txBody>
          <a:bodyPr wrap="square" rtlCol="0">
            <a:spAutoFit/>
          </a:bodyPr>
          <a:lstStyle/>
          <a:p>
            <a:endParaRPr lang="en-US" sz="1200" dirty="0"/>
          </a:p>
          <a:p>
            <a:r>
              <a:rPr lang="en-US" sz="2400" dirty="0" smtClean="0"/>
              <a:t>The </a:t>
            </a:r>
            <a:r>
              <a:rPr lang="en-US" sz="2800" b="1" i="1" dirty="0" smtClean="0"/>
              <a:t>statement of need </a:t>
            </a:r>
            <a:r>
              <a:rPr lang="en-US" sz="2400" dirty="0" smtClean="0"/>
              <a:t>presents the facts and evidence, defining the issue or problem your project addresses</a:t>
            </a:r>
            <a:r>
              <a:rPr lang="en-US" sz="2400" dirty="0"/>
              <a:t>. Also known as a problem statement, needs statement, issues statement or needs assessment.</a:t>
            </a:r>
          </a:p>
          <a:p>
            <a:endParaRPr lang="en-US" sz="2400" b="1" dirty="0" smtClean="0"/>
          </a:p>
          <a:p>
            <a:pPr marL="800100" lvl="1" indent="-342900">
              <a:buFont typeface="Wingdings" panose="05000000000000000000" pitchFamily="2" charset="2"/>
              <a:buChar char="Ø"/>
            </a:pPr>
            <a:r>
              <a:rPr lang="en-US" sz="2400" i="1" dirty="0" smtClean="0"/>
              <a:t>What </a:t>
            </a:r>
            <a:r>
              <a:rPr lang="en-US" sz="2400" dirty="0"/>
              <a:t>is the problem or issue</a:t>
            </a:r>
            <a:r>
              <a:rPr lang="en-US" sz="2400" i="1" dirty="0"/>
              <a:t>?</a:t>
            </a:r>
            <a:r>
              <a:rPr lang="en-US" sz="2400" dirty="0"/>
              <a:t> </a:t>
            </a:r>
            <a:endParaRPr lang="en-US" sz="2400" dirty="0" smtClean="0"/>
          </a:p>
          <a:p>
            <a:pPr marL="800100" lvl="1" indent="-342900">
              <a:buFont typeface="Wingdings" panose="05000000000000000000" pitchFamily="2" charset="2"/>
              <a:buChar char="Ø"/>
            </a:pPr>
            <a:r>
              <a:rPr lang="en-US" sz="2400" i="1" dirty="0"/>
              <a:t>Who</a:t>
            </a:r>
            <a:r>
              <a:rPr lang="en-US" sz="2400" dirty="0"/>
              <a:t> are the people who have this need or problem?</a:t>
            </a:r>
          </a:p>
          <a:p>
            <a:pPr marL="800100" lvl="1" indent="-342900">
              <a:buFont typeface="Wingdings" panose="05000000000000000000" pitchFamily="2" charset="2"/>
              <a:buChar char="Ø"/>
            </a:pPr>
            <a:r>
              <a:rPr lang="en-US" sz="2400" i="1" dirty="0"/>
              <a:t>Where</a:t>
            </a:r>
            <a:r>
              <a:rPr lang="en-US" sz="2400" dirty="0"/>
              <a:t> </a:t>
            </a:r>
            <a:r>
              <a:rPr lang="en-US" sz="2400" dirty="0" smtClean="0"/>
              <a:t>does this problem occur geographically?</a:t>
            </a:r>
            <a:endParaRPr lang="en-US" sz="2400" dirty="0"/>
          </a:p>
          <a:p>
            <a:pPr marL="800100" lvl="1" indent="-342900">
              <a:buFont typeface="Wingdings" panose="05000000000000000000" pitchFamily="2" charset="2"/>
              <a:buChar char="Ø"/>
            </a:pPr>
            <a:r>
              <a:rPr lang="en-US" sz="2400" i="1" dirty="0"/>
              <a:t>When</a:t>
            </a:r>
            <a:r>
              <a:rPr lang="en-US" sz="2400" dirty="0"/>
              <a:t> is the problem </a:t>
            </a:r>
            <a:r>
              <a:rPr lang="en-US" sz="2400" dirty="0" smtClean="0"/>
              <a:t>evident?</a:t>
            </a:r>
          </a:p>
          <a:p>
            <a:pPr marL="800100" lvl="1" indent="-342900">
              <a:buFont typeface="Wingdings" panose="05000000000000000000" pitchFamily="2" charset="2"/>
              <a:buChar char="Ø"/>
            </a:pPr>
            <a:r>
              <a:rPr lang="en-US" sz="2400" i="1" dirty="0" smtClean="0"/>
              <a:t>Why </a:t>
            </a:r>
            <a:r>
              <a:rPr lang="en-US" sz="2400" dirty="0" smtClean="0"/>
              <a:t>does this problem</a:t>
            </a:r>
            <a:r>
              <a:rPr lang="en-US" sz="2400" b="1" dirty="0" smtClean="0"/>
              <a:t> </a:t>
            </a:r>
            <a:r>
              <a:rPr lang="en-US" sz="2400" dirty="0" smtClean="0"/>
              <a:t>occur?</a:t>
            </a:r>
          </a:p>
          <a:p>
            <a:endParaRPr lang="en-US" sz="2400" dirty="0" smtClean="0"/>
          </a:p>
          <a:p>
            <a:endParaRPr lang="en-US" dirty="0"/>
          </a:p>
        </p:txBody>
      </p:sp>
      <p:sp>
        <p:nvSpPr>
          <p:cNvPr id="5" name="Date Placeholder 4"/>
          <p:cNvSpPr>
            <a:spLocks noGrp="1"/>
          </p:cNvSpPr>
          <p:nvPr>
            <p:ph type="dt" sz="half" idx="10"/>
          </p:nvPr>
        </p:nvSpPr>
        <p:spPr/>
        <p:txBody>
          <a:bodyPr/>
          <a:lstStyle/>
          <a:p>
            <a:fld id="{AE058102-1F53-483B-93FB-DD58E1E7407A}" type="datetime1">
              <a:rPr lang="en-US" smtClean="0"/>
              <a:t>7/10/2018</a:t>
            </a:fld>
            <a:endParaRPr lang="en-US" dirty="0"/>
          </a:p>
        </p:txBody>
      </p:sp>
    </p:spTree>
    <p:extLst>
      <p:ext uri="{BB962C8B-B14F-4D97-AF65-F5344CB8AC3E}">
        <p14:creationId xmlns:p14="http://schemas.microsoft.com/office/powerpoint/2010/main" val="2776903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32" y="868680"/>
            <a:ext cx="3200400" cy="2769870"/>
          </a:xfrm>
        </p:spPr>
        <p:txBody>
          <a:bodyPr>
            <a:noAutofit/>
          </a:bodyPr>
          <a:lstStyle/>
          <a:p>
            <a:pPr algn="ctr"/>
            <a:r>
              <a:rPr lang="en-US" sz="20000" b="1" dirty="0" smtClean="0"/>
              <a:t>3</a:t>
            </a:r>
            <a:endParaRPr lang="en-US" sz="20000" b="1" dirty="0"/>
          </a:p>
        </p:txBody>
      </p:sp>
      <p:pic>
        <p:nvPicPr>
          <p:cNvPr id="7" name="Content Placeholder 6" descr="word-cloud-for-art-lessons-for-kids-me.png"/>
          <p:cNvPicPr>
            <a:picLocks noGrp="1" noChangeAspect="1"/>
          </p:cNvPicPr>
          <p:nvPr>
            <p:ph idx="1"/>
          </p:nvPr>
        </p:nvPicPr>
        <p:blipFill>
          <a:blip r:embed="rId3">
            <a:extLst>
              <a:ext uri="{28A0092B-C50C-407E-A947-70E740481C1C}">
                <a14:useLocalDpi xmlns:a14="http://schemas.microsoft.com/office/drawing/2010/main" val="0"/>
              </a:ext>
            </a:extLst>
          </a:blip>
          <a:srcRect t="-4431" b="-4431"/>
          <a:stretch>
            <a:fillRect/>
          </a:stretch>
        </p:blipFill>
        <p:spPr>
          <a:xfrm>
            <a:off x="4254500" y="617538"/>
            <a:ext cx="7581900" cy="5257800"/>
          </a:xfrm>
        </p:spPr>
      </p:pic>
      <p:sp>
        <p:nvSpPr>
          <p:cNvPr id="4" name="Text Placeholder 3"/>
          <p:cNvSpPr>
            <a:spLocks noGrp="1"/>
          </p:cNvSpPr>
          <p:nvPr>
            <p:ph type="body" sz="half" idx="2"/>
          </p:nvPr>
        </p:nvSpPr>
        <p:spPr>
          <a:xfrm>
            <a:off x="594360" y="4215384"/>
            <a:ext cx="3200400" cy="2322576"/>
          </a:xfrm>
        </p:spPr>
        <p:txBody>
          <a:bodyPr>
            <a:normAutofit/>
          </a:bodyPr>
          <a:lstStyle/>
          <a:p>
            <a:pPr algn="ctr"/>
            <a:r>
              <a:rPr lang="en-US" sz="3600" dirty="0" smtClean="0"/>
              <a:t>Project</a:t>
            </a:r>
          </a:p>
          <a:p>
            <a:pPr algn="ctr"/>
            <a:r>
              <a:rPr lang="en-US" sz="3600" dirty="0" smtClean="0"/>
              <a:t>Description</a:t>
            </a:r>
            <a:endParaRPr lang="en-US" sz="3600" dirty="0"/>
          </a:p>
        </p:txBody>
      </p:sp>
      <p:sp>
        <p:nvSpPr>
          <p:cNvPr id="5" name="Date Placeholder 4"/>
          <p:cNvSpPr>
            <a:spLocks noGrp="1"/>
          </p:cNvSpPr>
          <p:nvPr>
            <p:ph type="dt" sz="half" idx="10"/>
          </p:nvPr>
        </p:nvSpPr>
        <p:spPr/>
        <p:txBody>
          <a:bodyPr/>
          <a:lstStyle/>
          <a:p>
            <a:fld id="{AE54701B-D0C9-414C-948C-76B710984D21}" type="datetime1">
              <a:rPr lang="en-US" smtClean="0"/>
              <a:t>7/10/2018</a:t>
            </a:fld>
            <a:endParaRPr lang="en-US" dirty="0"/>
          </a:p>
        </p:txBody>
      </p:sp>
    </p:spTree>
    <p:extLst>
      <p:ext uri="{BB962C8B-B14F-4D97-AF65-F5344CB8AC3E}">
        <p14:creationId xmlns:p14="http://schemas.microsoft.com/office/powerpoint/2010/main" val="2255584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67482" y="1755922"/>
            <a:ext cx="10186318" cy="3724096"/>
          </a:xfrm>
          <a:prstGeom prst="rect">
            <a:avLst/>
          </a:prstGeom>
          <a:noFill/>
        </p:spPr>
        <p:txBody>
          <a:bodyPr wrap="square" rtlCol="0">
            <a:spAutoFit/>
          </a:bodyPr>
          <a:lstStyle/>
          <a:p>
            <a:endParaRPr lang="en-US" sz="1200" dirty="0" smtClean="0"/>
          </a:p>
          <a:p>
            <a:r>
              <a:rPr lang="en-US" sz="2400" dirty="0" smtClean="0"/>
              <a:t>The </a:t>
            </a:r>
            <a:r>
              <a:rPr lang="en-US" sz="2800" b="1" i="1" dirty="0"/>
              <a:t>p</a:t>
            </a:r>
            <a:r>
              <a:rPr lang="en-US" sz="2800" b="1" i="1" dirty="0" smtClean="0"/>
              <a:t>roject </a:t>
            </a:r>
            <a:r>
              <a:rPr lang="en-US" sz="2800" b="1" i="1" dirty="0"/>
              <a:t>d</a:t>
            </a:r>
            <a:r>
              <a:rPr lang="en-US" sz="2800" b="1" i="1" dirty="0" smtClean="0"/>
              <a:t>escription </a:t>
            </a:r>
            <a:r>
              <a:rPr lang="en-US" sz="2400" dirty="0" smtClean="0"/>
              <a:t>is an explanation of your project that illustrates how it</a:t>
            </a:r>
            <a:r>
              <a:rPr lang="en-US" sz="2800" dirty="0" smtClean="0"/>
              <a:t> </a:t>
            </a:r>
            <a:r>
              <a:rPr lang="en-US" sz="2400" dirty="0" smtClean="0"/>
              <a:t>provides a solution to the issue or problem outlined in the statement of need.</a:t>
            </a:r>
          </a:p>
          <a:p>
            <a:r>
              <a:rPr lang="en-US" sz="2400" dirty="0" smtClean="0"/>
              <a:t> </a:t>
            </a:r>
          </a:p>
          <a:p>
            <a:r>
              <a:rPr lang="en-US" sz="2400" b="1" dirty="0" smtClean="0"/>
              <a:t>Includes:</a:t>
            </a:r>
          </a:p>
          <a:p>
            <a:pPr marL="800100" lvl="1" indent="-342900">
              <a:buFont typeface="Wingdings" panose="05000000000000000000" pitchFamily="2" charset="2"/>
              <a:buChar char="Ø"/>
            </a:pPr>
            <a:r>
              <a:rPr lang="en-US" sz="2400" dirty="0" smtClean="0"/>
              <a:t>Goal</a:t>
            </a:r>
          </a:p>
          <a:p>
            <a:pPr marL="800100" lvl="1" indent="-342900">
              <a:buFont typeface="Wingdings" panose="05000000000000000000" pitchFamily="2" charset="2"/>
              <a:buChar char="Ø"/>
            </a:pPr>
            <a:r>
              <a:rPr lang="en-US" sz="2400" dirty="0" smtClean="0"/>
              <a:t>Objectives</a:t>
            </a:r>
          </a:p>
          <a:p>
            <a:pPr marL="800100" lvl="1" indent="-342900">
              <a:buFont typeface="Wingdings" panose="05000000000000000000" pitchFamily="2" charset="2"/>
              <a:buChar char="Ø"/>
            </a:pPr>
            <a:r>
              <a:rPr lang="en-US" sz="2400" dirty="0" smtClean="0"/>
              <a:t>Methods</a:t>
            </a:r>
          </a:p>
          <a:p>
            <a:pPr marL="342900" indent="-342900">
              <a:buFont typeface="Wingdings" panose="05000000000000000000" pitchFamily="2" charset="2"/>
              <a:buChar char="Ø"/>
            </a:pPr>
            <a:endParaRPr lang="en-US" sz="2400" dirty="0"/>
          </a:p>
          <a:p>
            <a:endParaRPr lang="en-US" sz="2400" dirty="0" smtClean="0"/>
          </a:p>
        </p:txBody>
      </p:sp>
      <p:sp>
        <p:nvSpPr>
          <p:cNvPr id="4" name="Title 1"/>
          <p:cNvSpPr txBox="1">
            <a:spLocks/>
          </p:cNvSpPr>
          <p:nvPr/>
        </p:nvSpPr>
        <p:spPr>
          <a:xfrm>
            <a:off x="1116061" y="676275"/>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Project Description</a:t>
            </a:r>
            <a:endParaRPr lang="en-US" dirty="0">
              <a:solidFill>
                <a:schemeClr val="bg1"/>
              </a:solidFill>
            </a:endParaRPr>
          </a:p>
        </p:txBody>
      </p:sp>
      <p:sp>
        <p:nvSpPr>
          <p:cNvPr id="5" name="Date Placeholder 4"/>
          <p:cNvSpPr>
            <a:spLocks noGrp="1"/>
          </p:cNvSpPr>
          <p:nvPr>
            <p:ph type="dt" sz="half" idx="10"/>
          </p:nvPr>
        </p:nvSpPr>
        <p:spPr/>
        <p:txBody>
          <a:bodyPr/>
          <a:lstStyle/>
          <a:p>
            <a:fld id="{CA67A592-635B-4239-9789-556BD0CF3194}" type="datetime1">
              <a:rPr lang="en-US" smtClean="0"/>
              <a:t>7/10/2018</a:t>
            </a:fld>
            <a:endParaRPr lang="en-US" dirty="0"/>
          </a:p>
        </p:txBody>
      </p:sp>
    </p:spTree>
    <p:extLst>
      <p:ext uri="{BB962C8B-B14F-4D97-AF65-F5344CB8AC3E}">
        <p14:creationId xmlns:p14="http://schemas.microsoft.com/office/powerpoint/2010/main" val="3457749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22702" y="3140988"/>
            <a:ext cx="7711847" cy="2062103"/>
          </a:xfrm>
          <a:prstGeom prst="rect">
            <a:avLst/>
          </a:prstGeom>
          <a:noFill/>
        </p:spPr>
        <p:txBody>
          <a:bodyPr wrap="square" rtlCol="0">
            <a:spAutoFit/>
          </a:bodyPr>
          <a:lstStyle/>
          <a:p>
            <a:r>
              <a:rPr lang="en-US" sz="2800" b="1" i="1" dirty="0" smtClean="0"/>
              <a:t>Weak</a:t>
            </a:r>
          </a:p>
          <a:p>
            <a:r>
              <a:rPr lang="en-US" sz="2400" dirty="0" smtClean="0"/>
              <a:t>To improve literacy skills</a:t>
            </a:r>
            <a:endParaRPr lang="en-US" sz="2400" dirty="0"/>
          </a:p>
          <a:p>
            <a:endParaRPr lang="en-US" sz="2400" dirty="0" smtClean="0"/>
          </a:p>
          <a:p>
            <a:r>
              <a:rPr lang="en-US" sz="2800" b="1" i="1" dirty="0" smtClean="0"/>
              <a:t>Strong</a:t>
            </a:r>
          </a:p>
          <a:p>
            <a:r>
              <a:rPr lang="en-US" sz="2400" dirty="0" smtClean="0"/>
              <a:t>To help elementary students read at grade level</a:t>
            </a:r>
            <a:endParaRPr lang="en-US" sz="2400" i="1" dirty="0" smtClean="0"/>
          </a:p>
        </p:txBody>
      </p:sp>
      <p:sp>
        <p:nvSpPr>
          <p:cNvPr id="4" name="Title 1"/>
          <p:cNvSpPr txBox="1">
            <a:spLocks/>
          </p:cNvSpPr>
          <p:nvPr/>
        </p:nvSpPr>
        <p:spPr>
          <a:xfrm>
            <a:off x="1106536" y="676275"/>
            <a:ext cx="9980564" cy="889635"/>
          </a:xfrm>
          <a:prstGeom prst="rect">
            <a:avLst/>
          </a:prstGeom>
          <a:solidFill>
            <a:srgbClr val="F76529"/>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smtClean="0">
                <a:solidFill>
                  <a:schemeClr val="bg1"/>
                </a:solidFill>
              </a:rPr>
              <a:t>Project Description</a:t>
            </a:r>
            <a:endParaRPr lang="en-US" dirty="0">
              <a:solidFill>
                <a:schemeClr val="bg1"/>
              </a:solidFill>
            </a:endParaRPr>
          </a:p>
        </p:txBody>
      </p:sp>
      <p:sp>
        <p:nvSpPr>
          <p:cNvPr id="5" name="TextBox 4"/>
          <p:cNvSpPr txBox="1"/>
          <p:nvPr/>
        </p:nvSpPr>
        <p:spPr>
          <a:xfrm>
            <a:off x="1182736" y="1746885"/>
            <a:ext cx="9980564" cy="1261884"/>
          </a:xfrm>
          <a:prstGeom prst="rect">
            <a:avLst/>
          </a:prstGeom>
          <a:noFill/>
        </p:spPr>
        <p:txBody>
          <a:bodyPr wrap="square" rtlCol="0">
            <a:spAutoFit/>
          </a:bodyPr>
          <a:lstStyle/>
          <a:p>
            <a:r>
              <a:rPr lang="en-US" sz="2800" b="1" i="1" dirty="0"/>
              <a:t>Goal</a:t>
            </a:r>
          </a:p>
          <a:p>
            <a:r>
              <a:rPr lang="en-US" sz="2400" dirty="0" smtClean="0"/>
              <a:t>An </a:t>
            </a:r>
            <a:r>
              <a:rPr lang="en-US" sz="2400" dirty="0"/>
              <a:t>intangible and abstract statement that describes in broad terms what the project will </a:t>
            </a:r>
            <a:r>
              <a:rPr lang="en-US" sz="2400" dirty="0" smtClean="0"/>
              <a:t>accomplish</a:t>
            </a:r>
            <a:endParaRPr lang="en-US" sz="2400" dirty="0"/>
          </a:p>
        </p:txBody>
      </p:sp>
      <p:sp>
        <p:nvSpPr>
          <p:cNvPr id="6" name="Date Placeholder 5"/>
          <p:cNvSpPr>
            <a:spLocks noGrp="1"/>
          </p:cNvSpPr>
          <p:nvPr>
            <p:ph type="dt" sz="half" idx="10"/>
          </p:nvPr>
        </p:nvSpPr>
        <p:spPr/>
        <p:txBody>
          <a:bodyPr/>
          <a:lstStyle/>
          <a:p>
            <a:fld id="{A8FABADD-7A11-4067-B47E-D2A1C40E381F}" type="datetime1">
              <a:rPr lang="en-US" smtClean="0"/>
              <a:t>7/10/2018</a:t>
            </a:fld>
            <a:endParaRPr lang="en-US" dirty="0"/>
          </a:p>
        </p:txBody>
      </p:sp>
    </p:spTree>
    <p:extLst>
      <p:ext uri="{BB962C8B-B14F-4D97-AF65-F5344CB8AC3E}">
        <p14:creationId xmlns:p14="http://schemas.microsoft.com/office/powerpoint/2010/main" val="1783123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_FOCPS">
  <a:themeElements>
    <a:clrScheme name="Custom 1">
      <a:dk1>
        <a:sysClr val="windowText" lastClr="000000"/>
      </a:dk1>
      <a:lt1>
        <a:sysClr val="window" lastClr="FFFFFF"/>
      </a:lt1>
      <a:dk2>
        <a:srgbClr val="323232"/>
      </a:dk2>
      <a:lt2>
        <a:srgbClr val="E5C243"/>
      </a:lt2>
      <a:accent1>
        <a:srgbClr val="CBD41E"/>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PPT_FOCPS</Template>
  <TotalTime>5020</TotalTime>
  <Words>1493</Words>
  <Application>Microsoft Office PowerPoint</Application>
  <PresentationFormat>Widescreen</PresentationFormat>
  <Paragraphs>351</Paragraphs>
  <Slides>43</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Nevis</vt:lpstr>
      <vt:lpstr>Nirmala UI</vt:lpstr>
      <vt:lpstr>Wingdings</vt:lpstr>
      <vt:lpstr>PPT_FOCPS</vt:lpstr>
      <vt:lpstr>Welcome to Grant Writing Basics</vt:lpstr>
      <vt:lpstr>“Either write something worth reading,  or do something worth writing.”</vt:lpstr>
      <vt:lpstr>1</vt:lpstr>
      <vt:lpstr>PowerPoint Presentation</vt:lpstr>
      <vt:lpstr>2</vt:lpstr>
      <vt:lpstr>Statement of Need</vt:lpstr>
      <vt:lpstr>3</vt:lpstr>
      <vt:lpstr>PowerPoint Presentation</vt:lpstr>
      <vt:lpstr>PowerPoint Presentation</vt:lpstr>
      <vt:lpstr>PowerPoint Presentation</vt:lpstr>
      <vt:lpstr>PowerPoint Presentation</vt:lpstr>
      <vt:lpstr>PowerPoint Presentation</vt:lpstr>
      <vt:lpstr>4</vt:lpstr>
      <vt:lpstr>PowerPoint Presentation</vt:lpstr>
      <vt:lpstr>PowerPoint Presentation</vt:lpstr>
      <vt:lpstr>PowerPoint Presentation</vt:lpstr>
      <vt:lpstr>5</vt:lpstr>
      <vt:lpstr>PowerPoint Presentation</vt:lpstr>
      <vt:lpstr>PowerPoint Presentation</vt:lpstr>
      <vt:lpstr>6</vt:lpstr>
      <vt:lpstr>PowerPoint Presentation</vt:lpstr>
      <vt:lpstr>PowerPoint Presentation</vt:lpstr>
      <vt:lpstr>7</vt:lpstr>
      <vt:lpstr>2018-19 Impact Grant Opportunities</vt:lpstr>
      <vt:lpstr>  Read fact and know the rules BEFORE you start. </vt:lpstr>
      <vt:lpstr>Fact Sheet &amp; Rubric</vt:lpstr>
      <vt:lpstr>PowerPoint Presentation</vt:lpstr>
      <vt:lpstr>PowerPoint Presentation</vt:lpstr>
      <vt:lpstr>8</vt:lpstr>
      <vt:lpstr>PowerPoint Presentation</vt:lpstr>
      <vt:lpstr>PowerPoint Presentation</vt:lpstr>
      <vt:lpstr>PowerPoint Presentation</vt:lpstr>
      <vt:lpstr>PowerPoint Presentation</vt:lpstr>
      <vt:lpstr>PowerPoint Presentation</vt:lpstr>
      <vt:lpstr>10</vt:lpstr>
      <vt:lpstr>PowerPoint Presentation</vt:lpstr>
      <vt:lpstr>PowerPoint Presentation</vt:lpstr>
      <vt:lpstr>PowerPoint Presentation</vt:lpstr>
      <vt:lpstr>9</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 D. Smith</dc:creator>
  <cp:lastModifiedBy>Barnhill, Susan R.</cp:lastModifiedBy>
  <cp:revision>128</cp:revision>
  <cp:lastPrinted>2018-04-17T20:27:37Z</cp:lastPrinted>
  <dcterms:created xsi:type="dcterms:W3CDTF">2015-03-24T20:34:49Z</dcterms:created>
  <dcterms:modified xsi:type="dcterms:W3CDTF">2018-07-10T14:54:26Z</dcterms:modified>
</cp:coreProperties>
</file>